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34"/>
  </p:notesMasterIdLst>
  <p:sldIdLst>
    <p:sldId id="257" r:id="rId3"/>
    <p:sldId id="258" r:id="rId4"/>
    <p:sldId id="259" r:id="rId5"/>
    <p:sldId id="287" r:id="rId6"/>
    <p:sldId id="261" r:id="rId7"/>
    <p:sldId id="260" r:id="rId8"/>
    <p:sldId id="262" r:id="rId9"/>
    <p:sldId id="263" r:id="rId10"/>
    <p:sldId id="264" r:id="rId11"/>
    <p:sldId id="265" r:id="rId12"/>
    <p:sldId id="266" r:id="rId13"/>
    <p:sldId id="267" r:id="rId14"/>
    <p:sldId id="273" r:id="rId15"/>
    <p:sldId id="268" r:id="rId16"/>
    <p:sldId id="269" r:id="rId17"/>
    <p:sldId id="270" r:id="rId18"/>
    <p:sldId id="276" r:id="rId19"/>
    <p:sldId id="277" r:id="rId20"/>
    <p:sldId id="278" r:id="rId21"/>
    <p:sldId id="279" r:id="rId22"/>
    <p:sldId id="281" r:id="rId23"/>
    <p:sldId id="275" r:id="rId24"/>
    <p:sldId id="280" r:id="rId25"/>
    <p:sldId id="272" r:id="rId26"/>
    <p:sldId id="271" r:id="rId27"/>
    <p:sldId id="274" r:id="rId28"/>
    <p:sldId id="283" r:id="rId29"/>
    <p:sldId id="284" r:id="rId30"/>
    <p:sldId id="285" r:id="rId31"/>
    <p:sldId id="286" r:id="rId32"/>
    <p:sldId id="2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7ECCD1-39DC-459B-9FEF-FF9C4BBBAEDB}">
          <p14:sldIdLst>
            <p14:sldId id="257"/>
            <p14:sldId id="258"/>
          </p14:sldIdLst>
        </p14:section>
        <p14:section name="Nemo Overview" id="{AD5FC931-B07F-44A5-9507-75B98A2A5711}">
          <p14:sldIdLst>
            <p14:sldId id="259"/>
            <p14:sldId id="287"/>
            <p14:sldId id="261"/>
          </p14:sldIdLst>
        </p14:section>
        <p14:section name="OnDemand desktop" id="{2E862C24-4469-495C-83EB-A7CF8830A0DC}">
          <p14:sldIdLst>
            <p14:sldId id="260"/>
            <p14:sldId id="262"/>
            <p14:sldId id="263"/>
            <p14:sldId id="264"/>
            <p14:sldId id="265"/>
          </p14:sldIdLst>
        </p14:section>
        <p14:section name="Navigating the Terminal" id="{2F1A9AA2-B962-4650-80AA-F089867941D8}">
          <p14:sldIdLst>
            <p14:sldId id="266"/>
            <p14:sldId id="267"/>
            <p14:sldId id="273"/>
            <p14:sldId id="268"/>
            <p14:sldId id="269"/>
            <p14:sldId id="270"/>
          </p14:sldIdLst>
        </p14:section>
        <p14:section name="Modules and more command line" id="{56442353-8070-4B8E-BBD8-E6243F366398}">
          <p14:sldIdLst>
            <p14:sldId id="276"/>
            <p14:sldId id="277"/>
            <p14:sldId id="278"/>
            <p14:sldId id="279"/>
          </p14:sldIdLst>
        </p14:section>
        <p14:section name="Installing and Launching FIJI" id="{E783AAB8-8644-46A9-8981-714CD89BD316}">
          <p14:sldIdLst>
            <p14:sldId id="281"/>
            <p14:sldId id="275"/>
            <p14:sldId id="280"/>
          </p14:sldIdLst>
        </p14:section>
        <p14:section name="Anaconda" id="{B8E7C3F3-31B3-4491-8948-14AA97B8312B}">
          <p14:sldIdLst>
            <p14:sldId id="272"/>
            <p14:sldId id="271"/>
            <p14:sldId id="274"/>
          </p14:sldIdLst>
        </p14:section>
        <p14:section name="Jupyter Notebooks on OnDemand" id="{4C910818-CFC1-46DF-A5EF-F2FF8EED3B8A}">
          <p14:sldIdLst>
            <p14:sldId id="283"/>
            <p14:sldId id="284"/>
          </p14:sldIdLst>
        </p14:section>
        <p14:section name="Basics of SLURM" id="{F8506A97-BB49-4E5D-8383-521753359951}">
          <p14:sldIdLst>
            <p14:sldId id="285"/>
            <p14:sldId id="286"/>
          </p14:sldIdLst>
        </p14:section>
        <p14:section name="Advanced Job Launching" id="{2BC8C12C-CAC0-482A-A6BF-DB8DC0B84645}">
          <p14:sldIdLst>
            <p14:sldId id="282"/>
          </p14:sldIdLst>
        </p14:section>
        <p14:section name="All Command Line commands" id="{6BB6AA75-B475-474A-8C0F-29A8AC0532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89286" autoAdjust="0"/>
  </p:normalViewPr>
  <p:slideViewPr>
    <p:cSldViewPr snapToGrid="0">
      <p:cViewPr varScale="1">
        <p:scale>
          <a:sx n="120" d="100"/>
          <a:sy n="120" d="100"/>
        </p:scale>
        <p:origin x="1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33FAF-F8D5-479E-8B13-516B6332CB54}" type="datetimeFigureOut">
              <a:rPr lang="en-GB" smtClean="0"/>
              <a:t>05/09/2024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175A4-2B87-48B8-B4AD-8F84C13684D5}" type="slidenum">
              <a:rPr lang="en-GB" smtClean="0"/>
              <a:t>‹#›</a:t>
            </a:fld>
            <a:endParaRPr lang="en-GB"/>
          </a:p>
        </p:txBody>
      </p:sp>
    </p:spTree>
    <p:extLst>
      <p:ext uri="{BB962C8B-B14F-4D97-AF65-F5344CB8AC3E}">
        <p14:creationId xmlns:p14="http://schemas.microsoft.com/office/powerpoint/2010/main" val="200808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feel free to ask questions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42BFE-AC8B-45F1-9056-C26AF0B1D6B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380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Network of computers</a:t>
            </a:r>
          </a:p>
          <a:p>
            <a:pPr marL="171450" indent="-171450">
              <a:buFont typeface="Arial" panose="020B0604020202020204" pitchFamily="34" charset="0"/>
              <a:buChar char="•"/>
            </a:pPr>
            <a:r>
              <a:rPr lang="en-GB" dirty="0"/>
              <a:t>One computer is a “node” or “server” – all nodes made of same stuff as your laptop/desktop (cores/processors, memory/RAM, disk space/storage)</a:t>
            </a:r>
          </a:p>
          <a:p>
            <a:pPr marL="171450" indent="-171450">
              <a:buFont typeface="Arial" panose="020B0604020202020204" pitchFamily="34" charset="0"/>
              <a:buChar char="•"/>
            </a:pPr>
            <a:r>
              <a:rPr lang="en-GB" dirty="0"/>
              <a:t>Multiple ways to access – login node is gateway to cluster</a:t>
            </a:r>
          </a:p>
          <a:p>
            <a:pPr marL="171450" indent="-171450">
              <a:buFont typeface="Arial" panose="020B0604020202020204" pitchFamily="34" charset="0"/>
              <a:buChar char="•"/>
            </a:pPr>
            <a:r>
              <a:rPr lang="en-GB" dirty="0"/>
              <a:t>Compute nodes do all the hard work</a:t>
            </a:r>
          </a:p>
          <a:p>
            <a:pPr marL="171450" indent="-171450">
              <a:buFont typeface="Arial" panose="020B0604020202020204" pitchFamily="34" charset="0"/>
              <a:buChar char="•"/>
            </a:pPr>
            <a:r>
              <a:rPr lang="en-GB" dirty="0"/>
              <a:t>NEMO is shared so scheduler handles distribution of jobs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42BFE-AC8B-45F1-9056-C26AF0B1D6B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1066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Hadjigeorgiou</a:t>
            </a:r>
            <a:endParaRPr lang="en-GB" dirty="0"/>
          </a:p>
        </p:txBody>
      </p:sp>
      <p:sp>
        <p:nvSpPr>
          <p:cNvPr id="4" name="Slide Number Placeholder 3"/>
          <p:cNvSpPr>
            <a:spLocks noGrp="1"/>
          </p:cNvSpPr>
          <p:nvPr>
            <p:ph type="sldNum" sz="quarter" idx="10"/>
          </p:nvPr>
        </p:nvSpPr>
        <p:spPr/>
        <p:txBody>
          <a:bodyPr/>
          <a:lstStyle/>
          <a:p>
            <a:fld id="{ED0175A4-2B87-48B8-B4AD-8F84C13684D5}" type="slidenum">
              <a:rPr lang="en-GB" smtClean="0"/>
              <a:t>6</a:t>
            </a:fld>
            <a:endParaRPr lang="en-GB"/>
          </a:p>
        </p:txBody>
      </p:sp>
    </p:spTree>
    <p:extLst>
      <p:ext uri="{BB962C8B-B14F-4D97-AF65-F5344CB8AC3E}">
        <p14:creationId xmlns:p14="http://schemas.microsoft.com/office/powerpoint/2010/main" val="846769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NEMO has different types of nodes with different types of processors</a:t>
            </a:r>
          </a:p>
          <a:p>
            <a:pPr marL="171450" indent="-171450">
              <a:buFont typeface="Arial" panose="020B0604020202020204" pitchFamily="34" charset="0"/>
              <a:buChar char="•"/>
            </a:pPr>
            <a:r>
              <a:rPr lang="en-GB" dirty="0"/>
              <a:t>Time and RAM trade-off or time it takes for job to start – everyone is in a queue</a:t>
            </a:r>
          </a:p>
          <a:p>
            <a:pPr marL="171450" indent="-171450">
              <a:buFont typeface="Arial" panose="020B0604020202020204" pitchFamily="34" charset="0"/>
              <a:buChar char="•"/>
            </a:pPr>
            <a:r>
              <a:rPr lang="en-GB" dirty="0"/>
              <a:t>Memory RAM (temp memory for easily accessible data for processor) vs disk space (long term)</a:t>
            </a:r>
          </a:p>
          <a:p>
            <a:pPr marL="171450" indent="-171450">
              <a:buFont typeface="Arial" panose="020B0604020202020204" pitchFamily="34" charset="0"/>
              <a:buChar char="•"/>
            </a:pPr>
            <a:r>
              <a:rPr lang="en-GB" dirty="0"/>
              <a:t>RAM depends on task </a:t>
            </a:r>
            <a:r>
              <a:rPr lang="en-GB" dirty="0" err="1"/>
              <a:t>e.g</a:t>
            </a:r>
            <a:r>
              <a:rPr lang="en-GB" dirty="0"/>
              <a:t> request double than the size of the file for viewing, a lot more for parallel processing</a:t>
            </a:r>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42BFE-AC8B-45F1-9056-C26AF0B1D6B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4109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Allowed to close and re-launch as many times as you want</a:t>
            </a:r>
          </a:p>
          <a:p>
            <a:pPr marL="171450" indent="-171450">
              <a:buFont typeface="Arial" panose="020B0604020202020204" pitchFamily="34" charset="0"/>
              <a:buChar char="•"/>
            </a:pPr>
            <a:r>
              <a:rPr lang="en-GB" dirty="0"/>
              <a:t>So what’s the point of the terminal, what do you do with it?</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42BFE-AC8B-45F1-9056-C26AF0B1D6B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256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Terminal allows you to navigate file storage space of NEMO and manipulate files as you would normally (move, rename, create, delete)</a:t>
            </a:r>
          </a:p>
          <a:p>
            <a:r>
              <a:rPr lang="en-GB" dirty="0"/>
              <a:t>- Exactly the same as opening files on laptop</a:t>
            </a:r>
          </a:p>
          <a:p>
            <a:r>
              <a:rPr lang="en-GB" dirty="0"/>
              <a:t>Mention:</a:t>
            </a:r>
          </a:p>
          <a:p>
            <a:pPr marL="171450" indent="-171450">
              <a:buFontTx/>
              <a:buChar char="-"/>
            </a:pPr>
            <a:r>
              <a:rPr lang="en-GB" dirty="0"/>
              <a:t>Colour of directories</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42BFE-AC8B-45F1-9056-C26AF0B1D6B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07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Get them to find the path to their personal folder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42BFE-AC8B-45F1-9056-C26AF0B1D6B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5717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Points to emphasise:</a:t>
            </a:r>
          </a:p>
          <a:p>
            <a:pPr marL="171450" indent="-171450">
              <a:buFont typeface="Arial" panose="020B0604020202020204" pitchFamily="34" charset="0"/>
              <a:buChar char="•"/>
            </a:pPr>
            <a:r>
              <a:rPr lang="en-GB" dirty="0"/>
              <a:t>Purpose is because home has limited 5GB whereas lab has much more space</a:t>
            </a:r>
          </a:p>
          <a:p>
            <a:pPr marL="171450" indent="-171450">
              <a:buFont typeface="Arial" panose="020B0604020202020204" pitchFamily="34" charset="0"/>
              <a:buChar char="•"/>
            </a:pPr>
            <a:r>
              <a:rPr lang="en-GB" dirty="0"/>
              <a:t>Only needs to be done ONCE and then it is always there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42BFE-AC8B-45F1-9056-C26AF0B1D6B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9176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many different packages out there to do great things, they do not work together – that’s why Anaconda</a:t>
            </a:r>
          </a:p>
        </p:txBody>
      </p:sp>
      <p:sp>
        <p:nvSpPr>
          <p:cNvPr id="4" name="Slide Number Placeholder 3"/>
          <p:cNvSpPr>
            <a:spLocks noGrp="1"/>
          </p:cNvSpPr>
          <p:nvPr>
            <p:ph type="sldNum" sz="quarter" idx="5"/>
          </p:nvPr>
        </p:nvSpPr>
        <p:spPr/>
        <p:txBody>
          <a:bodyPr/>
          <a:lstStyle/>
          <a:p>
            <a:fld id="{CA542BFE-AC8B-45F1-9056-C26AF0B1D6BA}" type="slidenum">
              <a:rPr lang="en-GB" smtClean="0"/>
              <a:pPr/>
              <a:t>24</a:t>
            </a:fld>
            <a:endParaRPr lang="en-GB"/>
          </a:p>
        </p:txBody>
      </p:sp>
    </p:spTree>
    <p:extLst>
      <p:ext uri="{BB962C8B-B14F-4D97-AF65-F5344CB8AC3E}">
        <p14:creationId xmlns:p14="http://schemas.microsoft.com/office/powerpoint/2010/main" val="1619799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crick.ac.uk/"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crick.ac.uk/"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CrickFro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848" y="5673712"/>
            <a:ext cx="10384303" cy="995648"/>
          </a:xfrm>
          <a:prstGeom prst="rect">
            <a:avLst/>
          </a:prstGeom>
        </p:spPr>
      </p:pic>
      <p:pic>
        <p:nvPicPr>
          <p:cNvPr id="8" name="Picture 7" descr="cover.png"/>
          <p:cNvPicPr>
            <a:picLocks noChangeAspect="1"/>
          </p:cNvPicPr>
          <p:nvPr userDrawn="1"/>
        </p:nvPicPr>
        <p:blipFill>
          <a:blip r:embed="rId3" cstate="screen"/>
          <a:stretch>
            <a:fillRect/>
          </a:stretch>
        </p:blipFill>
        <p:spPr>
          <a:xfrm>
            <a:off x="4472000" y="1196752"/>
            <a:ext cx="3248000" cy="3541737"/>
          </a:xfrm>
          <a:prstGeom prst="rect">
            <a:avLst/>
          </a:prstGeom>
        </p:spPr>
      </p:pic>
    </p:spTree>
    <p:extLst>
      <p:ext uri="{BB962C8B-B14F-4D97-AF65-F5344CB8AC3E}">
        <p14:creationId xmlns:p14="http://schemas.microsoft.com/office/powerpoint/2010/main" val="899033331"/>
      </p:ext>
    </p:extLst>
  </p:cSld>
  <p:clrMapOvr>
    <a:masterClrMapping/>
  </p:clrMapOvr>
  <p:extLst>
    <p:ext uri="{DCECCB84-F9BA-43D5-87BE-67443E8EF086}">
      <p15:sldGuideLst xmlns:p15="http://schemas.microsoft.com/office/powerpoint/2012/main">
        <p15:guide id="1" orient="horz" pos="4032">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rickContent_6">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duotone>
              <a:prstClr val="black"/>
              <a:srgbClr val="7030A0">
                <a:tint val="45000"/>
                <a:satMod val="400000"/>
              </a:srgbClr>
            </a:duotone>
            <a:alphaModFix amt="48000"/>
            <a:extLst>
              <a:ext uri="{28A0092B-C50C-407E-A947-70E740481C1C}">
                <a14:useLocalDpi xmlns:a14="http://schemas.microsoft.com/office/drawing/2010/main" val="0"/>
              </a:ext>
            </a:extLst>
          </a:blip>
          <a:srcRect l="5401" t="23098" r="3243" b="44399"/>
          <a:stretch/>
        </p:blipFill>
        <p:spPr>
          <a:xfrm>
            <a:off x="0" y="5373216"/>
            <a:ext cx="12192000" cy="1484785"/>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sp>
        <p:nvSpPr>
          <p:cNvPr id="8" name="Content Placeholder 2">
            <a:extLst>
              <a:ext uri="{FF2B5EF4-FFF2-40B4-BE49-F238E27FC236}">
                <a16:creationId xmlns:a16="http://schemas.microsoft.com/office/drawing/2014/main" id="{41D26265-73C6-3C49-BD36-85BFCA59E685}"/>
              </a:ext>
            </a:extLst>
          </p:cNvPr>
          <p:cNvSpPr>
            <a:spLocks noGrp="1"/>
          </p:cNvSpPr>
          <p:nvPr>
            <p:ph idx="1"/>
          </p:nvPr>
        </p:nvSpPr>
        <p:spPr>
          <a:xfrm>
            <a:off x="480000" y="1800000"/>
            <a:ext cx="5423979" cy="4680000"/>
          </a:xfrm>
          <a:prstGeom prst="rect">
            <a:avLst/>
          </a:prstGeom>
        </p:spPr>
        <p:txBody>
          <a:bodyPr numCol="1" spcCol="0">
            <a:no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72D4B7FE-69F9-044D-940D-1914A9290723}"/>
              </a:ext>
            </a:extLst>
          </p:cNvPr>
          <p:cNvSpPr>
            <a:spLocks noGrp="1"/>
          </p:cNvSpPr>
          <p:nvPr>
            <p:ph idx="13"/>
          </p:nvPr>
        </p:nvSpPr>
        <p:spPr>
          <a:xfrm>
            <a:off x="6336000" y="1800000"/>
            <a:ext cx="5424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Clr>
                <a:schemeClr val="accent1"/>
              </a:buClr>
              <a:buFont typeface="Arial" pitchFamily="34" charset="0"/>
              <a:buChar char="•"/>
              <a:defRPr sz="2000" b="0">
                <a:solidFill>
                  <a:schemeClr val="accent1"/>
                </a:solidFill>
              </a:defRPr>
            </a:lvl2pPr>
            <a:lvl3pPr>
              <a:lnSpc>
                <a:spcPct val="100000"/>
              </a:lnSpc>
              <a:spcAft>
                <a:spcPts val="600"/>
              </a:spcAft>
              <a:defRPr sz="2000" b="0">
                <a:solidFill>
                  <a:schemeClr val="accent1"/>
                </a:solidFill>
              </a:defRPr>
            </a:lvl3pPr>
            <a:lvl4pPr>
              <a:lnSpc>
                <a:spcPct val="100000"/>
              </a:lnSpc>
              <a:spcAft>
                <a:spcPts val="600"/>
              </a:spcAft>
              <a:buClr>
                <a:schemeClr val="accent1"/>
              </a:buClr>
              <a:defRPr sz="2000" b="0">
                <a:solidFill>
                  <a:schemeClr val="accent1"/>
                </a:solidFill>
              </a:defRPr>
            </a:lvl4pPr>
            <a:lvl5pPr>
              <a:lnSpc>
                <a:spcPct val="100000"/>
              </a:lnSpc>
              <a:spcAft>
                <a:spcPts val="600"/>
              </a:spcAft>
              <a:defRPr sz="2000" b="0">
                <a:solidFill>
                  <a:schemeClr val="accent1"/>
                </a:solidFill>
              </a:defRPr>
            </a:lvl5pPr>
          </a:lstStyle>
          <a:p>
            <a:pPr lvl="0"/>
            <a:r>
              <a:rPr lang="en-GB"/>
              <a:t>Click to edit Master text styles</a:t>
            </a:r>
          </a:p>
        </p:txBody>
      </p:sp>
      <p:pic>
        <p:nvPicPr>
          <p:cNvPr id="10" name="Picture 9" descr="CRICK_Logotype_black_RGB.emf">
            <a:extLst>
              <a:ext uri="{FF2B5EF4-FFF2-40B4-BE49-F238E27FC236}">
                <a16:creationId xmlns:a16="http://schemas.microsoft.com/office/drawing/2014/main" id="{6B248363-EF6B-5E41-A111-24B022D4F0EA}"/>
              </a:ext>
            </a:extLst>
          </p:cNvPr>
          <p:cNvPicPr>
            <a:picLocks/>
          </p:cNvPicPr>
          <p:nvPr userDrawn="1"/>
        </p:nvPicPr>
        <p:blipFill>
          <a:blip r:embed="rId3" cstate="screen"/>
          <a:stretch>
            <a:fillRect/>
          </a:stretch>
        </p:blipFill>
        <p:spPr>
          <a:xfrm>
            <a:off x="10934760" y="360000"/>
            <a:ext cx="777240" cy="800070"/>
          </a:xfrm>
          <a:prstGeom prst="rect">
            <a:avLst/>
          </a:prstGeom>
        </p:spPr>
      </p:pic>
    </p:spTree>
    <p:extLst>
      <p:ext uri="{BB962C8B-B14F-4D97-AF65-F5344CB8AC3E}">
        <p14:creationId xmlns:p14="http://schemas.microsoft.com/office/powerpoint/2010/main" val="1528110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rickContent_7">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696" r="3879" b="44673"/>
          <a:stretch/>
        </p:blipFill>
        <p:spPr>
          <a:xfrm>
            <a:off x="0" y="4330545"/>
            <a:ext cx="12192000" cy="2527456"/>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3" name="Content Placeholder 2"/>
          <p:cNvSpPr>
            <a:spLocks noGrp="1"/>
          </p:cNvSpPr>
          <p:nvPr>
            <p:ph idx="1"/>
          </p:nvPr>
        </p:nvSpPr>
        <p:spPr>
          <a:xfrm>
            <a:off x="480000" y="1800000"/>
            <a:ext cx="11280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pic>
        <p:nvPicPr>
          <p:cNvPr id="8" name="Picture 7" descr="CRICK_Logotype_black_RGB.emf">
            <a:extLst>
              <a:ext uri="{FF2B5EF4-FFF2-40B4-BE49-F238E27FC236}">
                <a16:creationId xmlns:a16="http://schemas.microsoft.com/office/drawing/2014/main" id="{19282B50-0840-B146-9555-1A4EFAFAE8CE}"/>
              </a:ext>
            </a:extLst>
          </p:cNvPr>
          <p:cNvPicPr>
            <a:picLocks/>
          </p:cNvPicPr>
          <p:nvPr userDrawn="1"/>
        </p:nvPicPr>
        <p:blipFill>
          <a:blip r:embed="rId3" cstate="screen"/>
          <a:stretch>
            <a:fillRect/>
          </a:stretch>
        </p:blipFill>
        <p:spPr>
          <a:xfrm>
            <a:off x="10934760" y="360000"/>
            <a:ext cx="777240" cy="800070"/>
          </a:xfrm>
          <a:prstGeom prst="rect">
            <a:avLst/>
          </a:prstGeom>
        </p:spPr>
      </p:pic>
    </p:spTree>
    <p:extLst>
      <p:ext uri="{BB962C8B-B14F-4D97-AF65-F5344CB8AC3E}">
        <p14:creationId xmlns:p14="http://schemas.microsoft.com/office/powerpoint/2010/main" val="984778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rickContent_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duotone>
              <a:prstClr val="black"/>
              <a:schemeClr val="accent6">
                <a:tint val="45000"/>
                <a:satMod val="400000"/>
              </a:schemeClr>
            </a:duotone>
            <a:alphaModFix amt="70000"/>
            <a:extLst>
              <a:ext uri="{28A0092B-C50C-407E-A947-70E740481C1C}">
                <a14:useLocalDpi xmlns:a14="http://schemas.microsoft.com/office/drawing/2010/main" val="0"/>
              </a:ext>
            </a:extLst>
          </a:blip>
          <a:srcRect l="6696" r="3879" b="44673"/>
          <a:stretch/>
        </p:blipFill>
        <p:spPr>
          <a:xfrm>
            <a:off x="0" y="4330545"/>
            <a:ext cx="12192000" cy="2527456"/>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sp>
        <p:nvSpPr>
          <p:cNvPr id="8" name="Content Placeholder 2">
            <a:extLst>
              <a:ext uri="{FF2B5EF4-FFF2-40B4-BE49-F238E27FC236}">
                <a16:creationId xmlns:a16="http://schemas.microsoft.com/office/drawing/2014/main" id="{2449D3F7-AABE-4342-9755-D19DD0CB6D8B}"/>
              </a:ext>
            </a:extLst>
          </p:cNvPr>
          <p:cNvSpPr>
            <a:spLocks noGrp="1"/>
          </p:cNvSpPr>
          <p:nvPr>
            <p:ph idx="1"/>
          </p:nvPr>
        </p:nvSpPr>
        <p:spPr>
          <a:xfrm>
            <a:off x="480000" y="1800000"/>
            <a:ext cx="5423979" cy="4680000"/>
          </a:xfrm>
          <a:prstGeom prst="rect">
            <a:avLst/>
          </a:prstGeom>
        </p:spPr>
        <p:txBody>
          <a:bodyPr numCol="1" spcCol="0">
            <a:no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DCD49932-D762-2B43-9BF5-993FD3940458}"/>
              </a:ext>
            </a:extLst>
          </p:cNvPr>
          <p:cNvSpPr>
            <a:spLocks noGrp="1"/>
          </p:cNvSpPr>
          <p:nvPr>
            <p:ph idx="13"/>
          </p:nvPr>
        </p:nvSpPr>
        <p:spPr>
          <a:xfrm>
            <a:off x="6336000" y="1800000"/>
            <a:ext cx="5424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Clr>
                <a:schemeClr val="accent1"/>
              </a:buClr>
              <a:buFont typeface="Arial" pitchFamily="34" charset="0"/>
              <a:buChar char="•"/>
              <a:defRPr sz="2000" b="0">
                <a:solidFill>
                  <a:schemeClr val="accent1"/>
                </a:solidFill>
              </a:defRPr>
            </a:lvl2pPr>
            <a:lvl3pPr>
              <a:lnSpc>
                <a:spcPct val="100000"/>
              </a:lnSpc>
              <a:spcAft>
                <a:spcPts val="600"/>
              </a:spcAft>
              <a:defRPr sz="2000" b="0">
                <a:solidFill>
                  <a:schemeClr val="accent1"/>
                </a:solidFill>
              </a:defRPr>
            </a:lvl3pPr>
            <a:lvl4pPr>
              <a:lnSpc>
                <a:spcPct val="100000"/>
              </a:lnSpc>
              <a:spcAft>
                <a:spcPts val="600"/>
              </a:spcAft>
              <a:buClr>
                <a:schemeClr val="accent1"/>
              </a:buClr>
              <a:defRPr sz="2000" b="0">
                <a:solidFill>
                  <a:schemeClr val="accent1"/>
                </a:solidFill>
              </a:defRPr>
            </a:lvl4pPr>
            <a:lvl5pPr>
              <a:lnSpc>
                <a:spcPct val="100000"/>
              </a:lnSpc>
              <a:spcAft>
                <a:spcPts val="600"/>
              </a:spcAft>
              <a:defRPr sz="2000" b="0">
                <a:solidFill>
                  <a:schemeClr val="accent1"/>
                </a:solidFill>
              </a:defRPr>
            </a:lvl5pPr>
          </a:lstStyle>
          <a:p>
            <a:pPr lvl="0"/>
            <a:r>
              <a:rPr lang="en-GB"/>
              <a:t>Click to edit Master text styles</a:t>
            </a:r>
          </a:p>
        </p:txBody>
      </p:sp>
      <p:pic>
        <p:nvPicPr>
          <p:cNvPr id="10" name="Picture 9" descr="CRICK_Logotype_black_RGB.emf">
            <a:extLst>
              <a:ext uri="{FF2B5EF4-FFF2-40B4-BE49-F238E27FC236}">
                <a16:creationId xmlns:a16="http://schemas.microsoft.com/office/drawing/2014/main" id="{6BDC0596-FF5C-B54D-9399-C016180EE281}"/>
              </a:ext>
            </a:extLst>
          </p:cNvPr>
          <p:cNvPicPr>
            <a:picLocks/>
          </p:cNvPicPr>
          <p:nvPr userDrawn="1"/>
        </p:nvPicPr>
        <p:blipFill>
          <a:blip r:embed="rId3" cstate="screen"/>
          <a:stretch>
            <a:fillRect/>
          </a:stretch>
        </p:blipFill>
        <p:spPr>
          <a:xfrm>
            <a:off x="10934760" y="360000"/>
            <a:ext cx="777240" cy="800070"/>
          </a:xfrm>
          <a:prstGeom prst="rect">
            <a:avLst/>
          </a:prstGeom>
        </p:spPr>
      </p:pic>
    </p:spTree>
    <p:extLst>
      <p:ext uri="{BB962C8B-B14F-4D97-AF65-F5344CB8AC3E}">
        <p14:creationId xmlns:p14="http://schemas.microsoft.com/office/powerpoint/2010/main" val="3612499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rick_End slide">
    <p:spTree>
      <p:nvGrpSpPr>
        <p:cNvPr id="1" name=""/>
        <p:cNvGrpSpPr/>
        <p:nvPr/>
      </p:nvGrpSpPr>
      <p:grpSpPr>
        <a:xfrm>
          <a:off x="0" y="0"/>
          <a:ext cx="0" cy="0"/>
          <a:chOff x="0" y="0"/>
          <a:chExt cx="0" cy="0"/>
        </a:xfrm>
      </p:grpSpPr>
      <p:sp>
        <p:nvSpPr>
          <p:cNvPr id="10" name="TextBox 9"/>
          <p:cNvSpPr txBox="1"/>
          <p:nvPr userDrawn="1"/>
        </p:nvSpPr>
        <p:spPr>
          <a:xfrm>
            <a:off x="4847862" y="6040132"/>
            <a:ext cx="2496277" cy="384721"/>
          </a:xfrm>
          <a:prstGeom prst="rect">
            <a:avLst/>
          </a:prstGeom>
          <a:noFill/>
        </p:spPr>
        <p:txBody>
          <a:bodyPr wrap="square" rtlCol="0">
            <a:spAutoFit/>
          </a:bodyPr>
          <a:lstStyle/>
          <a:p>
            <a:pPr algn="ctr"/>
            <a:r>
              <a:rPr lang="en-GB" sz="1900" dirty="0" err="1">
                <a:solidFill>
                  <a:schemeClr val="accent1"/>
                </a:solidFill>
                <a:hlinkClick r:id="rId2"/>
              </a:rPr>
              <a:t>crick.ac.uk</a:t>
            </a:r>
            <a:endParaRPr lang="en-GB" sz="1900" dirty="0">
              <a:solidFill>
                <a:schemeClr val="accent1"/>
              </a:solidFill>
            </a:endParaRPr>
          </a:p>
        </p:txBody>
      </p:sp>
      <p:pic>
        <p:nvPicPr>
          <p:cNvPr id="4" name="Picture 3" descr="cover.png">
            <a:extLst>
              <a:ext uri="{FF2B5EF4-FFF2-40B4-BE49-F238E27FC236}">
                <a16:creationId xmlns:a16="http://schemas.microsoft.com/office/drawing/2014/main" id="{F72649EC-BC03-534C-A2B3-BF12981C5659}"/>
              </a:ext>
            </a:extLst>
          </p:cNvPr>
          <p:cNvPicPr>
            <a:picLocks noChangeAspect="1"/>
          </p:cNvPicPr>
          <p:nvPr userDrawn="1"/>
        </p:nvPicPr>
        <p:blipFill>
          <a:blip r:embed="rId3" cstate="screen"/>
          <a:stretch>
            <a:fillRect/>
          </a:stretch>
        </p:blipFill>
        <p:spPr>
          <a:xfrm>
            <a:off x="4472000" y="1196752"/>
            <a:ext cx="3248000" cy="3541737"/>
          </a:xfrm>
          <a:prstGeom prst="rect">
            <a:avLst/>
          </a:prstGeom>
        </p:spPr>
      </p:pic>
    </p:spTree>
    <p:extLst>
      <p:ext uri="{BB962C8B-B14F-4D97-AF65-F5344CB8AC3E}">
        <p14:creationId xmlns:p14="http://schemas.microsoft.com/office/powerpoint/2010/main" val="1330324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rickFro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3683" y="5801202"/>
            <a:ext cx="10848096" cy="779624"/>
          </a:xfrm>
          <a:prstGeom prst="rect">
            <a:avLst/>
          </a:prstGeom>
        </p:spPr>
      </p:pic>
      <p:pic>
        <p:nvPicPr>
          <p:cNvPr id="8" name="Picture 7" descr="cover.png"/>
          <p:cNvPicPr>
            <a:picLocks noChangeAspect="1"/>
          </p:cNvPicPr>
          <p:nvPr userDrawn="1"/>
        </p:nvPicPr>
        <p:blipFill>
          <a:blip r:embed="rId3" cstate="screen"/>
          <a:stretch>
            <a:fillRect/>
          </a:stretch>
        </p:blipFill>
        <p:spPr>
          <a:xfrm>
            <a:off x="3916109" y="1556793"/>
            <a:ext cx="3868608" cy="3157467"/>
          </a:xfrm>
          <a:prstGeom prst="rect">
            <a:avLst/>
          </a:prstGeom>
        </p:spPr>
      </p:pic>
    </p:spTree>
    <p:extLst>
      <p:ext uri="{BB962C8B-B14F-4D97-AF65-F5344CB8AC3E}">
        <p14:creationId xmlns:p14="http://schemas.microsoft.com/office/powerpoint/2010/main" val="2958436540"/>
      </p:ext>
    </p:extLst>
  </p:cSld>
  <p:clrMapOvr>
    <a:masterClrMapping/>
  </p:clrMapOvr>
  <p:extLst>
    <p:ext uri="{DCECCB84-F9BA-43D5-87BE-67443E8EF086}">
      <p15:sldGuideLst xmlns:p15="http://schemas.microsoft.com/office/powerpoint/2012/main">
        <p15:guide id="1" orient="horz" pos="4032">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rickFrontSlide_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22AEA-5456-E743-AF2A-06677F9181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76"/>
          <a:stretch/>
        </p:blipFill>
        <p:spPr>
          <a:xfrm>
            <a:off x="1" y="0"/>
            <a:ext cx="12195492" cy="5517232"/>
          </a:xfrm>
          <a:prstGeom prst="rect">
            <a:avLst/>
          </a:prstGeom>
        </p:spPr>
      </p:pic>
      <p:sp>
        <p:nvSpPr>
          <p:cNvPr id="6" name="Rectangle 5">
            <a:extLst>
              <a:ext uri="{FF2B5EF4-FFF2-40B4-BE49-F238E27FC236}">
                <a16:creationId xmlns:a16="http://schemas.microsoft.com/office/drawing/2014/main" id="{A1F6272F-3059-034C-8212-524166835FA5}"/>
              </a:ext>
            </a:extLst>
          </p:cNvPr>
          <p:cNvSpPr/>
          <p:nvPr userDrawn="1"/>
        </p:nvSpPr>
        <p:spPr>
          <a:xfrm>
            <a:off x="0" y="5517232"/>
            <a:ext cx="12192000" cy="134076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8920" y="5807649"/>
            <a:ext cx="10614161" cy="759934"/>
          </a:xfrm>
          <a:prstGeom prst="rect">
            <a:avLst/>
          </a:prstGeom>
        </p:spPr>
      </p:pic>
      <p:pic>
        <p:nvPicPr>
          <p:cNvPr id="5" name="Picture 4">
            <a:extLst>
              <a:ext uri="{FF2B5EF4-FFF2-40B4-BE49-F238E27FC236}">
                <a16:creationId xmlns:a16="http://schemas.microsoft.com/office/drawing/2014/main" id="{7202EDE4-3DA5-EA49-A5B8-69852DD03D9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20469" y="476672"/>
            <a:ext cx="1200000" cy="938298"/>
          </a:xfrm>
          <a:prstGeom prst="rect">
            <a:avLst/>
          </a:prstGeom>
        </p:spPr>
      </p:pic>
    </p:spTree>
    <p:extLst>
      <p:ext uri="{BB962C8B-B14F-4D97-AF65-F5344CB8AC3E}">
        <p14:creationId xmlns:p14="http://schemas.microsoft.com/office/powerpoint/2010/main" val="972178950"/>
      </p:ext>
    </p:extLst>
  </p:cSld>
  <p:clrMapOvr>
    <a:masterClrMapping/>
  </p:clrMapOvr>
  <p:extLst>
    <p:ext uri="{DCECCB84-F9BA-43D5-87BE-67443E8EF086}">
      <p15:sldGuideLst xmlns:p15="http://schemas.microsoft.com/office/powerpoint/2012/main">
        <p15:guide id="1" orient="horz" pos="4032">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CrickTitle_1">
    <p:spTree>
      <p:nvGrpSpPr>
        <p:cNvPr id="1" name=""/>
        <p:cNvGrpSpPr/>
        <p:nvPr/>
      </p:nvGrpSpPr>
      <p:grpSpPr>
        <a:xfrm>
          <a:off x="0" y="0"/>
          <a:ext cx="0" cy="0"/>
          <a:chOff x="0" y="0"/>
          <a:chExt cx="0" cy="0"/>
        </a:xfrm>
      </p:grpSpPr>
      <p:pic>
        <p:nvPicPr>
          <p:cNvPr id="11" name="Picture 10" descr="Subhead1.emf"/>
          <p:cNvPicPr>
            <a:picLocks noChangeAspect="1"/>
          </p:cNvPicPr>
          <p:nvPr userDrawn="1"/>
        </p:nvPicPr>
        <p:blipFill>
          <a:blip r:embed="rId2" cstate="screen"/>
          <a:stretch>
            <a:fillRect/>
          </a:stretch>
        </p:blipFill>
        <p:spPr>
          <a:xfrm>
            <a:off x="480520" y="2213232"/>
            <a:ext cx="11711480" cy="4644768"/>
          </a:xfrm>
          <a:prstGeom prst="rect">
            <a:avLst/>
          </a:prstGeom>
        </p:spPr>
      </p:pic>
      <p:sp>
        <p:nvSpPr>
          <p:cNvPr id="2" name="Title 1"/>
          <p:cNvSpPr>
            <a:spLocks noGrp="1"/>
          </p:cNvSpPr>
          <p:nvPr>
            <p:ph type="ctrTitle" hasCustomPrompt="1"/>
          </p:nvPr>
        </p:nvSpPr>
        <p:spPr>
          <a:xfrm>
            <a:off x="480000" y="360000"/>
            <a:ext cx="9120000" cy="900000"/>
          </a:xfrm>
          <a:prstGeom prst="rect">
            <a:avLst/>
          </a:prstGeom>
        </p:spPr>
        <p:txBody>
          <a:bodyPr bIns="180000" anchor="t" anchorCtr="0">
            <a:noAutofit/>
          </a:bodyPr>
          <a:lstStyle>
            <a:lvl1pPr>
              <a:defRPr sz="2400">
                <a:solidFill>
                  <a:schemeClr val="accent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480000" y="1620000"/>
            <a:ext cx="9120000" cy="1080000"/>
          </a:xfrm>
          <a:prstGeom prst="rect">
            <a:avLst/>
          </a:prstGeo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a:xfrm>
            <a:off x="719667" y="6239735"/>
            <a:ext cx="1934005" cy="365125"/>
          </a:xfrm>
          <a:prstGeom prst="rect">
            <a:avLst/>
          </a:prstGeom>
        </p:spPr>
        <p:txBody>
          <a:bodyPr/>
          <a:lstStyle>
            <a:lvl1pPr>
              <a:defRPr sz="1400"/>
            </a:lvl1pPr>
          </a:lstStyle>
          <a:p>
            <a:fld id="{6BA42CF4-8536-974A-A707-3564250E44D8}" type="datetime1">
              <a:rPr lang="en-GB" smtClean="0"/>
              <a:pPr/>
              <a:t>05/09/2024</a:t>
            </a:fld>
            <a:endParaRPr lang="en-GB" dirty="0"/>
          </a:p>
        </p:txBody>
      </p:sp>
      <p:sp>
        <p:nvSpPr>
          <p:cNvPr id="5" name="Footer Placeholder 4"/>
          <p:cNvSpPr>
            <a:spLocks noGrp="1"/>
          </p:cNvSpPr>
          <p:nvPr>
            <p:ph type="ftr" sz="quarter" idx="11"/>
          </p:nvPr>
        </p:nvSpPr>
        <p:spPr>
          <a:xfrm>
            <a:off x="4165600" y="6239736"/>
            <a:ext cx="3860800" cy="365125"/>
          </a:xfrm>
          <a:prstGeom prst="rect">
            <a:avLst/>
          </a:prstGeom>
        </p:spPr>
        <p:txBody>
          <a:bodyPr/>
          <a:lstStyle>
            <a:lvl1pPr>
              <a:defRPr sz="1400"/>
            </a:lvl1pPr>
          </a:lstStyle>
          <a:p>
            <a:endParaRPr lang="en-GB" dirty="0"/>
          </a:p>
        </p:txBody>
      </p:sp>
      <p:pic>
        <p:nvPicPr>
          <p:cNvPr id="9" name="Picture 8" descr="CRICK_Logotype_black_RGB.emf"/>
          <p:cNvPicPr>
            <a:picLocks noChangeAspect="1"/>
          </p:cNvPicPr>
          <p:nvPr userDrawn="1"/>
        </p:nvPicPr>
        <p:blipFill>
          <a:blip r:embed="rId3" cstate="screen"/>
          <a:stretch>
            <a:fillRect/>
          </a:stretch>
        </p:blipFill>
        <p:spPr>
          <a:xfrm>
            <a:off x="10704000" y="360000"/>
            <a:ext cx="1031848" cy="800070"/>
          </a:xfrm>
          <a:prstGeom prst="rect">
            <a:avLst/>
          </a:prstGeom>
        </p:spPr>
      </p:pic>
      <p:sp>
        <p:nvSpPr>
          <p:cNvPr id="12" name="Slide Number Placeholder 5"/>
          <p:cNvSpPr>
            <a:spLocks noGrp="1"/>
          </p:cNvSpPr>
          <p:nvPr>
            <p:ph type="sldNum" sz="quarter" idx="12"/>
          </p:nvPr>
        </p:nvSpPr>
        <p:spPr>
          <a:xfrm>
            <a:off x="11328001" y="6336001"/>
            <a:ext cx="638849" cy="365125"/>
          </a:xfrm>
        </p:spPr>
        <p:txBody>
          <a:bodyPr/>
          <a:lstStyle/>
          <a:p>
            <a:fld id="{D19B3434-7E09-465F-A694-A86E7D543F5E}" type="slidenum">
              <a:rPr lang="en-GB" smtClean="0"/>
              <a:pPr/>
              <a:t>‹#›</a:t>
            </a:fld>
            <a:endParaRPr lang="en-GB" dirty="0"/>
          </a:p>
        </p:txBody>
      </p:sp>
    </p:spTree>
    <p:extLst>
      <p:ext uri="{BB962C8B-B14F-4D97-AF65-F5344CB8AC3E}">
        <p14:creationId xmlns:p14="http://schemas.microsoft.com/office/powerpoint/2010/main" val="1911848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CrickTitle_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089" t="2093" r="5665" b="31175"/>
          <a:stretch/>
        </p:blipFill>
        <p:spPr>
          <a:xfrm>
            <a:off x="-192018" y="-27382"/>
            <a:ext cx="12384019" cy="6885382"/>
          </a:xfrm>
          <a:prstGeom prst="rect">
            <a:avLst/>
          </a:prstGeom>
        </p:spPr>
      </p:pic>
      <p:sp>
        <p:nvSpPr>
          <p:cNvPr id="2" name="Title 1"/>
          <p:cNvSpPr>
            <a:spLocks noGrp="1"/>
          </p:cNvSpPr>
          <p:nvPr>
            <p:ph type="ctrTitle" hasCustomPrompt="1"/>
          </p:nvPr>
        </p:nvSpPr>
        <p:spPr>
          <a:xfrm>
            <a:off x="480000" y="360000"/>
            <a:ext cx="9120000" cy="900000"/>
          </a:xfrm>
          <a:prstGeom prst="rect">
            <a:avLst/>
          </a:prstGeom>
        </p:spPr>
        <p:txBody>
          <a:bodyPr bIns="180000" anchor="t" anchorCtr="0">
            <a:noAutofit/>
          </a:bodyPr>
          <a:lstStyle>
            <a:lvl1pPr>
              <a:defRPr sz="2400">
                <a:solidFill>
                  <a:schemeClr val="accent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480000" y="1620000"/>
            <a:ext cx="9120000" cy="1080000"/>
          </a:xfrm>
          <a:prstGeom prst="rect">
            <a:avLst/>
          </a:prstGeo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a:xfrm>
            <a:off x="719667" y="6239735"/>
            <a:ext cx="1934005" cy="365125"/>
          </a:xfrm>
          <a:prstGeom prst="rect">
            <a:avLst/>
          </a:prstGeom>
        </p:spPr>
        <p:txBody>
          <a:bodyPr/>
          <a:lstStyle>
            <a:lvl1pPr>
              <a:defRPr sz="1400"/>
            </a:lvl1pPr>
          </a:lstStyle>
          <a:p>
            <a:fld id="{6BA42CF4-8536-974A-A707-3564250E44D8}" type="datetime1">
              <a:rPr lang="en-GB" smtClean="0"/>
              <a:pPr/>
              <a:t>05/09/2024</a:t>
            </a:fld>
            <a:endParaRPr lang="en-GB" dirty="0"/>
          </a:p>
        </p:txBody>
      </p:sp>
      <p:sp>
        <p:nvSpPr>
          <p:cNvPr id="5" name="Footer Placeholder 4"/>
          <p:cNvSpPr>
            <a:spLocks noGrp="1"/>
          </p:cNvSpPr>
          <p:nvPr>
            <p:ph type="ftr" sz="quarter" idx="11"/>
          </p:nvPr>
        </p:nvSpPr>
        <p:spPr>
          <a:xfrm>
            <a:off x="4165600" y="6239736"/>
            <a:ext cx="3860800" cy="365125"/>
          </a:xfrm>
          <a:prstGeom prst="rect">
            <a:avLst/>
          </a:prstGeom>
        </p:spPr>
        <p:txBody>
          <a:bodyPr/>
          <a:lstStyle>
            <a:lvl1pPr>
              <a:defRPr sz="1400"/>
            </a:lvl1pPr>
          </a:lstStyle>
          <a:p>
            <a:endParaRPr lang="en-GB" dirty="0"/>
          </a:p>
        </p:txBody>
      </p:sp>
      <p:pic>
        <p:nvPicPr>
          <p:cNvPr id="9" name="Picture 8" descr="CRICK_Logotype_black_RGB.emf"/>
          <p:cNvPicPr>
            <a:picLocks noChangeAspect="1"/>
          </p:cNvPicPr>
          <p:nvPr userDrawn="1"/>
        </p:nvPicPr>
        <p:blipFill>
          <a:blip r:embed="rId3" cstate="screen"/>
          <a:stretch>
            <a:fillRect/>
          </a:stretch>
        </p:blipFill>
        <p:spPr>
          <a:xfrm>
            <a:off x="10704000" y="360000"/>
            <a:ext cx="1031848" cy="800070"/>
          </a:xfrm>
          <a:prstGeom prst="rect">
            <a:avLst/>
          </a:prstGeom>
        </p:spPr>
      </p:pic>
      <p:sp>
        <p:nvSpPr>
          <p:cNvPr id="12" name="Slide Number Placeholder 5"/>
          <p:cNvSpPr>
            <a:spLocks noGrp="1"/>
          </p:cNvSpPr>
          <p:nvPr>
            <p:ph type="sldNum" sz="quarter" idx="12"/>
          </p:nvPr>
        </p:nvSpPr>
        <p:spPr>
          <a:xfrm>
            <a:off x="11328001" y="6336001"/>
            <a:ext cx="638849" cy="365125"/>
          </a:xfrm>
        </p:spPr>
        <p:txBody>
          <a:bodyPr/>
          <a:lstStyle/>
          <a:p>
            <a:fld id="{D19B3434-7E09-465F-A694-A86E7D543F5E}" type="slidenum">
              <a:rPr lang="en-GB" smtClean="0"/>
              <a:pPr/>
              <a:t>‹#›</a:t>
            </a:fld>
            <a:endParaRPr lang="en-GB" dirty="0"/>
          </a:p>
        </p:txBody>
      </p:sp>
    </p:spTree>
    <p:extLst>
      <p:ext uri="{BB962C8B-B14F-4D97-AF65-F5344CB8AC3E}">
        <p14:creationId xmlns:p14="http://schemas.microsoft.com/office/powerpoint/2010/main" val="2052589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rickContent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0000"/>
            <a:ext cx="9120000"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3" name="Content Placeholder 2"/>
          <p:cNvSpPr>
            <a:spLocks noGrp="1"/>
          </p:cNvSpPr>
          <p:nvPr>
            <p:ph idx="1"/>
          </p:nvPr>
        </p:nvSpPr>
        <p:spPr>
          <a:xfrm>
            <a:off x="480000" y="1800000"/>
            <a:ext cx="11328139" cy="4680000"/>
          </a:xfrm>
          <a:prstGeom prst="rect">
            <a:avLst/>
          </a:prstGeom>
        </p:spPr>
        <p:txBody>
          <a:bodyPr>
            <a:noAutofit/>
          </a:bodyPr>
          <a:lstStyle>
            <a:lvl1pPr>
              <a:lnSpc>
                <a:spcPct val="100000"/>
              </a:lnSpc>
              <a:spcAft>
                <a:spcPts val="600"/>
              </a:spcAft>
              <a:defRPr sz="2000" b="0">
                <a:solidFill>
                  <a:schemeClr val="accent1"/>
                </a:solidFill>
              </a:defRPr>
            </a:lvl1pPr>
            <a:lvl2pPr marL="360000" indent="-360000">
              <a:lnSpc>
                <a:spcPct val="100000"/>
              </a:lnSpc>
              <a:spcAft>
                <a:spcPts val="600"/>
              </a:spcAft>
              <a:buClr>
                <a:schemeClr val="accent1"/>
              </a:buClr>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pic>
        <p:nvPicPr>
          <p:cNvPr id="10" name="Picture 16">
            <a:extLst>
              <a:ext uri="{FF2B5EF4-FFF2-40B4-BE49-F238E27FC236}">
                <a16:creationId xmlns:a16="http://schemas.microsoft.com/office/drawing/2014/main" id="{A045C5FE-6B2D-774F-A69E-96E35D2DB1C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472" t="-11057" r="-10472" b="-11057"/>
          <a:stretch/>
        </p:blipFill>
        <p:spPr bwMode="auto">
          <a:xfrm>
            <a:off x="10560000" y="288000"/>
            <a:ext cx="1248139" cy="97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529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rickContent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0000"/>
            <a:ext cx="9120000"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pic>
        <p:nvPicPr>
          <p:cNvPr id="10" name="Picture 16">
            <a:extLst>
              <a:ext uri="{FF2B5EF4-FFF2-40B4-BE49-F238E27FC236}">
                <a16:creationId xmlns:a16="http://schemas.microsoft.com/office/drawing/2014/main" id="{A045C5FE-6B2D-774F-A69E-96E35D2DB1C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472" t="-11057" r="-10472" b="-11057"/>
          <a:stretch/>
        </p:blipFill>
        <p:spPr bwMode="auto">
          <a:xfrm>
            <a:off x="10560000" y="288000"/>
            <a:ext cx="1248139" cy="97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507A225-7552-434F-938F-2CE07D794E4C}"/>
              </a:ext>
            </a:extLst>
          </p:cNvPr>
          <p:cNvSpPr>
            <a:spLocks noGrp="1"/>
          </p:cNvSpPr>
          <p:nvPr>
            <p:ph idx="1"/>
          </p:nvPr>
        </p:nvSpPr>
        <p:spPr>
          <a:xfrm>
            <a:off x="480000" y="1800000"/>
            <a:ext cx="5423979" cy="4680000"/>
          </a:xfrm>
          <a:prstGeom prst="rect">
            <a:avLst/>
          </a:prstGeom>
        </p:spPr>
        <p:txBody>
          <a:bodyPr numCol="1" spcCol="0">
            <a:no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2">
            <a:extLst>
              <a:ext uri="{FF2B5EF4-FFF2-40B4-BE49-F238E27FC236}">
                <a16:creationId xmlns:a16="http://schemas.microsoft.com/office/drawing/2014/main" id="{B90D97BE-5DA1-DC4B-B59E-E644DB237DAC}"/>
              </a:ext>
            </a:extLst>
          </p:cNvPr>
          <p:cNvSpPr>
            <a:spLocks noGrp="1"/>
          </p:cNvSpPr>
          <p:nvPr>
            <p:ph idx="13"/>
          </p:nvPr>
        </p:nvSpPr>
        <p:spPr>
          <a:xfrm>
            <a:off x="6336000" y="1800000"/>
            <a:ext cx="5424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Clr>
                <a:schemeClr val="accent1"/>
              </a:buClr>
              <a:buFont typeface="Arial" pitchFamily="34" charset="0"/>
              <a:buChar char="•"/>
              <a:defRPr sz="2000" b="0">
                <a:solidFill>
                  <a:schemeClr val="accent1"/>
                </a:solidFill>
              </a:defRPr>
            </a:lvl2pPr>
            <a:lvl3pPr>
              <a:lnSpc>
                <a:spcPct val="100000"/>
              </a:lnSpc>
              <a:spcAft>
                <a:spcPts val="600"/>
              </a:spcAft>
              <a:defRPr sz="2000" b="0">
                <a:solidFill>
                  <a:schemeClr val="accent1"/>
                </a:solidFill>
              </a:defRPr>
            </a:lvl3pPr>
            <a:lvl4pPr>
              <a:lnSpc>
                <a:spcPct val="100000"/>
              </a:lnSpc>
              <a:spcAft>
                <a:spcPts val="600"/>
              </a:spcAft>
              <a:buClr>
                <a:schemeClr val="accent1"/>
              </a:buClr>
              <a:defRPr sz="2000" b="0">
                <a:solidFill>
                  <a:schemeClr val="accent1"/>
                </a:solidFill>
              </a:defRPr>
            </a:lvl4pPr>
            <a:lvl5pPr>
              <a:lnSpc>
                <a:spcPct val="100000"/>
              </a:lnSpc>
              <a:spcAft>
                <a:spcPts val="600"/>
              </a:spcAft>
              <a:defRPr sz="2000" b="0">
                <a:solidFill>
                  <a:schemeClr val="accent1"/>
                </a:solidFill>
              </a:defRPr>
            </a:lvl5pPr>
          </a:lstStyle>
          <a:p>
            <a:pPr lvl="0"/>
            <a:r>
              <a:rPr lang="en-US"/>
              <a:t>Edit Master text styles</a:t>
            </a:r>
          </a:p>
        </p:txBody>
      </p:sp>
    </p:spTree>
    <p:extLst>
      <p:ext uri="{BB962C8B-B14F-4D97-AF65-F5344CB8AC3E}">
        <p14:creationId xmlns:p14="http://schemas.microsoft.com/office/powerpoint/2010/main" val="3113029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rickFrontSlide_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22AEA-5456-E743-AF2A-06677F9181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 t="23161" r="-100" b="8968"/>
          <a:stretch/>
        </p:blipFill>
        <p:spPr>
          <a:xfrm>
            <a:off x="16" y="0"/>
            <a:ext cx="12204000" cy="5508000"/>
          </a:xfrm>
          <a:prstGeom prst="rect">
            <a:avLst/>
          </a:prstGeom>
        </p:spPr>
      </p:pic>
      <p:sp>
        <p:nvSpPr>
          <p:cNvPr id="6" name="Rectangle 5">
            <a:extLst>
              <a:ext uri="{FF2B5EF4-FFF2-40B4-BE49-F238E27FC236}">
                <a16:creationId xmlns:a16="http://schemas.microsoft.com/office/drawing/2014/main" id="{A1F6272F-3059-034C-8212-524166835FA5}"/>
              </a:ext>
            </a:extLst>
          </p:cNvPr>
          <p:cNvSpPr/>
          <p:nvPr userDrawn="1"/>
        </p:nvSpPr>
        <p:spPr>
          <a:xfrm>
            <a:off x="0" y="5517232"/>
            <a:ext cx="12192000" cy="134076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a:extLst>
              <a:ext uri="{FF2B5EF4-FFF2-40B4-BE49-F238E27FC236}">
                <a16:creationId xmlns:a16="http://schemas.microsoft.com/office/drawing/2014/main" id="{7202EDE4-3DA5-EA49-A5B8-69852DD03D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22509" y="476672"/>
            <a:ext cx="1032115" cy="1067391"/>
          </a:xfrm>
          <a:prstGeom prst="rect">
            <a:avLst/>
          </a:prstGeom>
        </p:spPr>
      </p:pic>
      <p:pic>
        <p:nvPicPr>
          <p:cNvPr id="8" name="Picture 7">
            <a:extLst>
              <a:ext uri="{FF2B5EF4-FFF2-40B4-BE49-F238E27FC236}">
                <a16:creationId xmlns:a16="http://schemas.microsoft.com/office/drawing/2014/main" id="{6269D424-20E6-0641-9715-6A78F7F2E19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848" y="5673712"/>
            <a:ext cx="10384303" cy="995648"/>
          </a:xfrm>
          <a:prstGeom prst="rect">
            <a:avLst/>
          </a:prstGeom>
        </p:spPr>
      </p:pic>
    </p:spTree>
    <p:extLst>
      <p:ext uri="{BB962C8B-B14F-4D97-AF65-F5344CB8AC3E}">
        <p14:creationId xmlns:p14="http://schemas.microsoft.com/office/powerpoint/2010/main" val="1264773716"/>
      </p:ext>
    </p:extLst>
  </p:cSld>
  <p:clrMapOvr>
    <a:masterClrMapping/>
  </p:clrMapOvr>
  <p:extLst>
    <p:ext uri="{DCECCB84-F9BA-43D5-87BE-67443E8EF086}">
      <p15:sldGuideLst xmlns:p15="http://schemas.microsoft.com/office/powerpoint/2012/main">
        <p15:guide id="1" orient="horz" pos="4032">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rickContent_3">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01" r="3243" b="44736"/>
          <a:stretch/>
        </p:blipFill>
        <p:spPr>
          <a:xfrm>
            <a:off x="0" y="4333446"/>
            <a:ext cx="12192000" cy="2524554"/>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3" name="Content Placeholder 2"/>
          <p:cNvSpPr>
            <a:spLocks noGrp="1"/>
          </p:cNvSpPr>
          <p:nvPr>
            <p:ph idx="1"/>
          </p:nvPr>
        </p:nvSpPr>
        <p:spPr>
          <a:xfrm>
            <a:off x="480000" y="1800000"/>
            <a:ext cx="11280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pic>
        <p:nvPicPr>
          <p:cNvPr id="7" name="Picture 16">
            <a:extLst>
              <a:ext uri="{FF2B5EF4-FFF2-40B4-BE49-F238E27FC236}">
                <a16:creationId xmlns:a16="http://schemas.microsoft.com/office/drawing/2014/main" id="{4CDCEEE3-35DF-1D49-8129-59D7A68469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472" t="-11057" r="-10472" b="-11057"/>
          <a:stretch/>
        </p:blipFill>
        <p:spPr bwMode="auto">
          <a:xfrm>
            <a:off x="10560000" y="288000"/>
            <a:ext cx="1248139" cy="97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4423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rickContent_4">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01" r="3243" b="44736"/>
          <a:stretch/>
        </p:blipFill>
        <p:spPr>
          <a:xfrm>
            <a:off x="0" y="4333446"/>
            <a:ext cx="12192000" cy="2524554"/>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pic>
        <p:nvPicPr>
          <p:cNvPr id="7" name="Picture 16">
            <a:extLst>
              <a:ext uri="{FF2B5EF4-FFF2-40B4-BE49-F238E27FC236}">
                <a16:creationId xmlns:a16="http://schemas.microsoft.com/office/drawing/2014/main" id="{4CDCEEE3-35DF-1D49-8129-59D7A68469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472" t="-11057" r="-10472" b="-11057"/>
          <a:stretch/>
        </p:blipFill>
        <p:spPr bwMode="auto">
          <a:xfrm>
            <a:off x="10560000" y="288000"/>
            <a:ext cx="1248139" cy="97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2">
            <a:extLst>
              <a:ext uri="{FF2B5EF4-FFF2-40B4-BE49-F238E27FC236}">
                <a16:creationId xmlns:a16="http://schemas.microsoft.com/office/drawing/2014/main" id="{906F73DB-444E-4942-A4F5-B829534E0F57}"/>
              </a:ext>
            </a:extLst>
          </p:cNvPr>
          <p:cNvSpPr>
            <a:spLocks noGrp="1"/>
          </p:cNvSpPr>
          <p:nvPr>
            <p:ph idx="1"/>
          </p:nvPr>
        </p:nvSpPr>
        <p:spPr>
          <a:xfrm>
            <a:off x="480000" y="1800000"/>
            <a:ext cx="5423979" cy="4680000"/>
          </a:xfrm>
          <a:prstGeom prst="rect">
            <a:avLst/>
          </a:prstGeom>
        </p:spPr>
        <p:txBody>
          <a:bodyPr numCol="1" spcCol="0">
            <a:no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2">
            <a:extLst>
              <a:ext uri="{FF2B5EF4-FFF2-40B4-BE49-F238E27FC236}">
                <a16:creationId xmlns:a16="http://schemas.microsoft.com/office/drawing/2014/main" id="{DD306988-B40B-D945-B4E4-9DFC029FA22D}"/>
              </a:ext>
            </a:extLst>
          </p:cNvPr>
          <p:cNvSpPr>
            <a:spLocks noGrp="1"/>
          </p:cNvSpPr>
          <p:nvPr>
            <p:ph idx="13"/>
          </p:nvPr>
        </p:nvSpPr>
        <p:spPr>
          <a:xfrm>
            <a:off x="6336000" y="1800000"/>
            <a:ext cx="5424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Clr>
                <a:schemeClr val="accent1"/>
              </a:buClr>
              <a:buFont typeface="Arial" pitchFamily="34" charset="0"/>
              <a:buChar char="•"/>
              <a:defRPr sz="2000" b="0">
                <a:solidFill>
                  <a:schemeClr val="accent1"/>
                </a:solidFill>
              </a:defRPr>
            </a:lvl2pPr>
            <a:lvl3pPr>
              <a:lnSpc>
                <a:spcPct val="100000"/>
              </a:lnSpc>
              <a:spcAft>
                <a:spcPts val="600"/>
              </a:spcAft>
              <a:defRPr sz="2000" b="0">
                <a:solidFill>
                  <a:schemeClr val="accent1"/>
                </a:solidFill>
              </a:defRPr>
            </a:lvl3pPr>
            <a:lvl4pPr>
              <a:lnSpc>
                <a:spcPct val="100000"/>
              </a:lnSpc>
              <a:spcAft>
                <a:spcPts val="600"/>
              </a:spcAft>
              <a:buClr>
                <a:schemeClr val="accent1"/>
              </a:buClr>
              <a:defRPr sz="2000" b="0">
                <a:solidFill>
                  <a:schemeClr val="accent1"/>
                </a:solidFill>
              </a:defRPr>
            </a:lvl4pPr>
            <a:lvl5pPr>
              <a:lnSpc>
                <a:spcPct val="100000"/>
              </a:lnSpc>
              <a:spcAft>
                <a:spcPts val="600"/>
              </a:spcAft>
              <a:defRPr sz="2000" b="0">
                <a:solidFill>
                  <a:schemeClr val="accent1"/>
                </a:solidFill>
              </a:defRPr>
            </a:lvl5pPr>
          </a:lstStyle>
          <a:p>
            <a:pPr lvl="0"/>
            <a:r>
              <a:rPr lang="en-US"/>
              <a:t>Edit Master text styles</a:t>
            </a:r>
          </a:p>
        </p:txBody>
      </p:sp>
    </p:spTree>
    <p:extLst>
      <p:ext uri="{BB962C8B-B14F-4D97-AF65-F5344CB8AC3E}">
        <p14:creationId xmlns:p14="http://schemas.microsoft.com/office/powerpoint/2010/main" val="825218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rickContent_5">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01" t="23098" r="3243" b="44399"/>
          <a:stretch/>
        </p:blipFill>
        <p:spPr>
          <a:xfrm>
            <a:off x="0" y="5373216"/>
            <a:ext cx="12192000" cy="1484785"/>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3" name="Content Placeholder 2"/>
          <p:cNvSpPr>
            <a:spLocks noGrp="1"/>
          </p:cNvSpPr>
          <p:nvPr>
            <p:ph idx="1"/>
          </p:nvPr>
        </p:nvSpPr>
        <p:spPr>
          <a:xfrm>
            <a:off x="480000" y="1800000"/>
            <a:ext cx="11280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pic>
        <p:nvPicPr>
          <p:cNvPr id="7" name="Picture 16">
            <a:extLst>
              <a:ext uri="{FF2B5EF4-FFF2-40B4-BE49-F238E27FC236}">
                <a16:creationId xmlns:a16="http://schemas.microsoft.com/office/drawing/2014/main" id="{4CDCEEE3-35DF-1D49-8129-59D7A68469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472" t="-11057" r="-10472" b="-11057"/>
          <a:stretch/>
        </p:blipFill>
        <p:spPr bwMode="auto">
          <a:xfrm>
            <a:off x="10560000" y="288000"/>
            <a:ext cx="1248139" cy="97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421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rickContent_6">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01" t="23098" r="3243" b="44399"/>
          <a:stretch/>
        </p:blipFill>
        <p:spPr>
          <a:xfrm>
            <a:off x="0" y="5373216"/>
            <a:ext cx="12192000" cy="1484785"/>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pic>
        <p:nvPicPr>
          <p:cNvPr id="7" name="Picture 16">
            <a:extLst>
              <a:ext uri="{FF2B5EF4-FFF2-40B4-BE49-F238E27FC236}">
                <a16:creationId xmlns:a16="http://schemas.microsoft.com/office/drawing/2014/main" id="{4CDCEEE3-35DF-1D49-8129-59D7A68469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472" t="-11057" r="-10472" b="-11057"/>
          <a:stretch/>
        </p:blipFill>
        <p:spPr bwMode="auto">
          <a:xfrm>
            <a:off x="10560000" y="288000"/>
            <a:ext cx="1248139" cy="97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2">
            <a:extLst>
              <a:ext uri="{FF2B5EF4-FFF2-40B4-BE49-F238E27FC236}">
                <a16:creationId xmlns:a16="http://schemas.microsoft.com/office/drawing/2014/main" id="{41D26265-73C6-3C49-BD36-85BFCA59E685}"/>
              </a:ext>
            </a:extLst>
          </p:cNvPr>
          <p:cNvSpPr>
            <a:spLocks noGrp="1"/>
          </p:cNvSpPr>
          <p:nvPr>
            <p:ph idx="1"/>
          </p:nvPr>
        </p:nvSpPr>
        <p:spPr>
          <a:xfrm>
            <a:off x="480000" y="1800000"/>
            <a:ext cx="5423979" cy="4680000"/>
          </a:xfrm>
          <a:prstGeom prst="rect">
            <a:avLst/>
          </a:prstGeom>
        </p:spPr>
        <p:txBody>
          <a:bodyPr numCol="1" spcCol="0">
            <a:no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2">
            <a:extLst>
              <a:ext uri="{FF2B5EF4-FFF2-40B4-BE49-F238E27FC236}">
                <a16:creationId xmlns:a16="http://schemas.microsoft.com/office/drawing/2014/main" id="{72D4B7FE-69F9-044D-940D-1914A9290723}"/>
              </a:ext>
            </a:extLst>
          </p:cNvPr>
          <p:cNvSpPr>
            <a:spLocks noGrp="1"/>
          </p:cNvSpPr>
          <p:nvPr>
            <p:ph idx="13"/>
          </p:nvPr>
        </p:nvSpPr>
        <p:spPr>
          <a:xfrm>
            <a:off x="6336000" y="1800000"/>
            <a:ext cx="5424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Clr>
                <a:schemeClr val="accent1"/>
              </a:buClr>
              <a:buFont typeface="Arial" pitchFamily="34" charset="0"/>
              <a:buChar char="•"/>
              <a:defRPr sz="2000" b="0">
                <a:solidFill>
                  <a:schemeClr val="accent1"/>
                </a:solidFill>
              </a:defRPr>
            </a:lvl2pPr>
            <a:lvl3pPr>
              <a:lnSpc>
                <a:spcPct val="100000"/>
              </a:lnSpc>
              <a:spcAft>
                <a:spcPts val="600"/>
              </a:spcAft>
              <a:defRPr sz="2000" b="0">
                <a:solidFill>
                  <a:schemeClr val="accent1"/>
                </a:solidFill>
              </a:defRPr>
            </a:lvl3pPr>
            <a:lvl4pPr>
              <a:lnSpc>
                <a:spcPct val="100000"/>
              </a:lnSpc>
              <a:spcAft>
                <a:spcPts val="600"/>
              </a:spcAft>
              <a:buClr>
                <a:schemeClr val="accent1"/>
              </a:buClr>
              <a:defRPr sz="2000" b="0">
                <a:solidFill>
                  <a:schemeClr val="accent1"/>
                </a:solidFill>
              </a:defRPr>
            </a:lvl4pPr>
            <a:lvl5pPr>
              <a:lnSpc>
                <a:spcPct val="100000"/>
              </a:lnSpc>
              <a:spcAft>
                <a:spcPts val="600"/>
              </a:spcAft>
              <a:defRPr sz="2000" b="0">
                <a:solidFill>
                  <a:schemeClr val="accent1"/>
                </a:solidFill>
              </a:defRPr>
            </a:lvl5pPr>
          </a:lstStyle>
          <a:p>
            <a:pPr lvl="0"/>
            <a:r>
              <a:rPr lang="en-US"/>
              <a:t>Edit Master text styles</a:t>
            </a:r>
          </a:p>
        </p:txBody>
      </p:sp>
    </p:spTree>
    <p:extLst>
      <p:ext uri="{BB962C8B-B14F-4D97-AF65-F5344CB8AC3E}">
        <p14:creationId xmlns:p14="http://schemas.microsoft.com/office/powerpoint/2010/main" val="3214316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CrickContent_7">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696" r="3879" b="44673"/>
          <a:stretch/>
        </p:blipFill>
        <p:spPr>
          <a:xfrm>
            <a:off x="0" y="4330545"/>
            <a:ext cx="12192000" cy="2527456"/>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3" name="Content Placeholder 2"/>
          <p:cNvSpPr>
            <a:spLocks noGrp="1"/>
          </p:cNvSpPr>
          <p:nvPr>
            <p:ph idx="1"/>
          </p:nvPr>
        </p:nvSpPr>
        <p:spPr>
          <a:xfrm>
            <a:off x="480000" y="1800000"/>
            <a:ext cx="11280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pic>
        <p:nvPicPr>
          <p:cNvPr id="7" name="Picture 16">
            <a:extLst>
              <a:ext uri="{FF2B5EF4-FFF2-40B4-BE49-F238E27FC236}">
                <a16:creationId xmlns:a16="http://schemas.microsoft.com/office/drawing/2014/main" id="{4CDCEEE3-35DF-1D49-8129-59D7A68469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472" t="-11057" r="-10472" b="-11057"/>
          <a:stretch/>
        </p:blipFill>
        <p:spPr bwMode="auto">
          <a:xfrm>
            <a:off x="10560000" y="288000"/>
            <a:ext cx="1248139" cy="97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260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ickContent_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696" r="3879" b="44673"/>
          <a:stretch/>
        </p:blipFill>
        <p:spPr>
          <a:xfrm>
            <a:off x="0" y="4330545"/>
            <a:ext cx="12192000" cy="2527456"/>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pic>
        <p:nvPicPr>
          <p:cNvPr id="7" name="Picture 16">
            <a:extLst>
              <a:ext uri="{FF2B5EF4-FFF2-40B4-BE49-F238E27FC236}">
                <a16:creationId xmlns:a16="http://schemas.microsoft.com/office/drawing/2014/main" id="{4CDCEEE3-35DF-1D49-8129-59D7A68469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472" t="-11057" r="-10472" b="-11057"/>
          <a:stretch/>
        </p:blipFill>
        <p:spPr bwMode="auto">
          <a:xfrm>
            <a:off x="10560000" y="288000"/>
            <a:ext cx="1248139" cy="97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2">
            <a:extLst>
              <a:ext uri="{FF2B5EF4-FFF2-40B4-BE49-F238E27FC236}">
                <a16:creationId xmlns:a16="http://schemas.microsoft.com/office/drawing/2014/main" id="{2449D3F7-AABE-4342-9755-D19DD0CB6D8B}"/>
              </a:ext>
            </a:extLst>
          </p:cNvPr>
          <p:cNvSpPr>
            <a:spLocks noGrp="1"/>
          </p:cNvSpPr>
          <p:nvPr>
            <p:ph idx="1"/>
          </p:nvPr>
        </p:nvSpPr>
        <p:spPr>
          <a:xfrm>
            <a:off x="480000" y="1800000"/>
            <a:ext cx="5423979" cy="4680000"/>
          </a:xfrm>
          <a:prstGeom prst="rect">
            <a:avLst/>
          </a:prstGeom>
        </p:spPr>
        <p:txBody>
          <a:bodyPr numCol="1" spcCol="0">
            <a:no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2">
            <a:extLst>
              <a:ext uri="{FF2B5EF4-FFF2-40B4-BE49-F238E27FC236}">
                <a16:creationId xmlns:a16="http://schemas.microsoft.com/office/drawing/2014/main" id="{DCD49932-D762-2B43-9BF5-993FD3940458}"/>
              </a:ext>
            </a:extLst>
          </p:cNvPr>
          <p:cNvSpPr>
            <a:spLocks noGrp="1"/>
          </p:cNvSpPr>
          <p:nvPr>
            <p:ph idx="13"/>
          </p:nvPr>
        </p:nvSpPr>
        <p:spPr>
          <a:xfrm>
            <a:off x="6336000" y="1800000"/>
            <a:ext cx="5424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Clr>
                <a:schemeClr val="accent1"/>
              </a:buClr>
              <a:buFont typeface="Arial" pitchFamily="34" charset="0"/>
              <a:buChar char="•"/>
              <a:defRPr sz="2000" b="0">
                <a:solidFill>
                  <a:schemeClr val="accent1"/>
                </a:solidFill>
              </a:defRPr>
            </a:lvl2pPr>
            <a:lvl3pPr>
              <a:lnSpc>
                <a:spcPct val="100000"/>
              </a:lnSpc>
              <a:spcAft>
                <a:spcPts val="600"/>
              </a:spcAft>
              <a:defRPr sz="2000" b="0">
                <a:solidFill>
                  <a:schemeClr val="accent1"/>
                </a:solidFill>
              </a:defRPr>
            </a:lvl3pPr>
            <a:lvl4pPr>
              <a:lnSpc>
                <a:spcPct val="100000"/>
              </a:lnSpc>
              <a:spcAft>
                <a:spcPts val="600"/>
              </a:spcAft>
              <a:buClr>
                <a:schemeClr val="accent1"/>
              </a:buClr>
              <a:defRPr sz="2000" b="0">
                <a:solidFill>
                  <a:schemeClr val="accent1"/>
                </a:solidFill>
              </a:defRPr>
            </a:lvl4pPr>
            <a:lvl5pPr>
              <a:lnSpc>
                <a:spcPct val="100000"/>
              </a:lnSpc>
              <a:spcAft>
                <a:spcPts val="600"/>
              </a:spcAft>
              <a:defRPr sz="2000" b="0">
                <a:solidFill>
                  <a:schemeClr val="accent1"/>
                </a:solidFill>
              </a:defRPr>
            </a:lvl5pPr>
          </a:lstStyle>
          <a:p>
            <a:pPr lvl="0"/>
            <a:r>
              <a:rPr lang="en-US"/>
              <a:t>Edit Master text styles</a:t>
            </a:r>
          </a:p>
        </p:txBody>
      </p:sp>
    </p:spTree>
    <p:extLst>
      <p:ext uri="{BB962C8B-B14F-4D97-AF65-F5344CB8AC3E}">
        <p14:creationId xmlns:p14="http://schemas.microsoft.com/office/powerpoint/2010/main" val="8071847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rick_End slide">
    <p:spTree>
      <p:nvGrpSpPr>
        <p:cNvPr id="1" name=""/>
        <p:cNvGrpSpPr/>
        <p:nvPr/>
      </p:nvGrpSpPr>
      <p:grpSpPr>
        <a:xfrm>
          <a:off x="0" y="0"/>
          <a:ext cx="0" cy="0"/>
          <a:chOff x="0" y="0"/>
          <a:chExt cx="0" cy="0"/>
        </a:xfrm>
      </p:grpSpPr>
      <p:pic>
        <p:nvPicPr>
          <p:cNvPr id="8" name="Picture 7" descr="cover.png"/>
          <p:cNvPicPr>
            <a:picLocks noChangeAspect="1"/>
          </p:cNvPicPr>
          <p:nvPr userDrawn="1"/>
        </p:nvPicPr>
        <p:blipFill>
          <a:blip r:embed="rId2" cstate="screen"/>
          <a:stretch>
            <a:fillRect/>
          </a:stretch>
        </p:blipFill>
        <p:spPr>
          <a:xfrm>
            <a:off x="3916109" y="1556793"/>
            <a:ext cx="3868608" cy="3157467"/>
          </a:xfrm>
          <a:prstGeom prst="rect">
            <a:avLst/>
          </a:prstGeom>
        </p:spPr>
      </p:pic>
      <p:sp>
        <p:nvSpPr>
          <p:cNvPr id="10" name="TextBox 9"/>
          <p:cNvSpPr txBox="1"/>
          <p:nvPr userDrawn="1"/>
        </p:nvSpPr>
        <p:spPr>
          <a:xfrm>
            <a:off x="4847862" y="6040132"/>
            <a:ext cx="2496277" cy="384721"/>
          </a:xfrm>
          <a:prstGeom prst="rect">
            <a:avLst/>
          </a:prstGeom>
          <a:noFill/>
        </p:spPr>
        <p:txBody>
          <a:bodyPr wrap="square" rtlCol="0">
            <a:spAutoFit/>
          </a:bodyPr>
          <a:lstStyle/>
          <a:p>
            <a:pPr algn="ctr"/>
            <a:r>
              <a:rPr lang="en-GB" sz="1900" dirty="0" err="1">
                <a:solidFill>
                  <a:schemeClr val="accent1"/>
                </a:solidFill>
                <a:hlinkClick r:id="rId3"/>
              </a:rPr>
              <a:t>crick.ac.uk</a:t>
            </a:r>
            <a:endParaRPr lang="en-GB" sz="1900" dirty="0">
              <a:solidFill>
                <a:schemeClr val="accent1"/>
              </a:solidFill>
            </a:endParaRPr>
          </a:p>
        </p:txBody>
      </p:sp>
    </p:spTree>
    <p:extLst>
      <p:ext uri="{BB962C8B-B14F-4D97-AF65-F5344CB8AC3E}">
        <p14:creationId xmlns:p14="http://schemas.microsoft.com/office/powerpoint/2010/main" val="2389734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rickTitle_1">
    <p:spTree>
      <p:nvGrpSpPr>
        <p:cNvPr id="1" name=""/>
        <p:cNvGrpSpPr/>
        <p:nvPr/>
      </p:nvGrpSpPr>
      <p:grpSpPr>
        <a:xfrm>
          <a:off x="0" y="0"/>
          <a:ext cx="0" cy="0"/>
          <a:chOff x="0" y="0"/>
          <a:chExt cx="0" cy="0"/>
        </a:xfrm>
      </p:grpSpPr>
      <p:pic>
        <p:nvPicPr>
          <p:cNvPr id="11" name="Picture 10" descr="Subhead1.emf"/>
          <p:cNvPicPr>
            <a:picLocks noChangeAspect="1"/>
          </p:cNvPicPr>
          <p:nvPr userDrawn="1"/>
        </p:nvPicPr>
        <p:blipFill rotWithShape="1">
          <a:blip r:embed="rId2" cstate="screen"/>
          <a:srcRect l="-1" r="199" b="9399"/>
          <a:stretch/>
        </p:blipFill>
        <p:spPr>
          <a:xfrm>
            <a:off x="480000" y="1262424"/>
            <a:ext cx="11736000" cy="5616000"/>
          </a:xfrm>
          <a:prstGeom prst="rect">
            <a:avLst/>
          </a:prstGeom>
        </p:spPr>
      </p:pic>
      <p:sp>
        <p:nvSpPr>
          <p:cNvPr id="2" name="Title 1"/>
          <p:cNvSpPr>
            <a:spLocks noGrp="1"/>
          </p:cNvSpPr>
          <p:nvPr>
            <p:ph type="ctrTitle" hasCustomPrompt="1"/>
          </p:nvPr>
        </p:nvSpPr>
        <p:spPr>
          <a:xfrm>
            <a:off x="480000" y="360000"/>
            <a:ext cx="9120000" cy="900000"/>
          </a:xfrm>
          <a:prstGeom prst="rect">
            <a:avLst/>
          </a:prstGeom>
        </p:spPr>
        <p:txBody>
          <a:bodyPr bIns="180000" anchor="t" anchorCtr="0">
            <a:noAutofit/>
          </a:bodyPr>
          <a:lstStyle>
            <a:lvl1pPr>
              <a:defRPr sz="2400">
                <a:solidFill>
                  <a:schemeClr val="accent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480000" y="1620000"/>
            <a:ext cx="9120000" cy="1080000"/>
          </a:xfrm>
          <a:prstGeom prst="rect">
            <a:avLst/>
          </a:prstGeo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4" name="Date Placeholder 3"/>
          <p:cNvSpPr>
            <a:spLocks noGrp="1"/>
          </p:cNvSpPr>
          <p:nvPr>
            <p:ph type="dt" sz="half" idx="10"/>
          </p:nvPr>
        </p:nvSpPr>
        <p:spPr>
          <a:xfrm>
            <a:off x="719667" y="6239735"/>
            <a:ext cx="1934005" cy="365125"/>
          </a:xfrm>
          <a:prstGeom prst="rect">
            <a:avLst/>
          </a:prstGeom>
        </p:spPr>
        <p:txBody>
          <a:bodyPr/>
          <a:lstStyle>
            <a:lvl1pPr>
              <a:defRPr sz="1400"/>
            </a:lvl1pPr>
          </a:lstStyle>
          <a:p>
            <a:fld id="{6BA42CF4-8536-974A-A707-3564250E44D8}" type="datetime1">
              <a:rPr lang="en-GB" smtClean="0"/>
              <a:pPr/>
              <a:t>05/09/2024</a:t>
            </a:fld>
            <a:endParaRPr lang="en-GB" dirty="0"/>
          </a:p>
        </p:txBody>
      </p:sp>
      <p:sp>
        <p:nvSpPr>
          <p:cNvPr id="5" name="Footer Placeholder 4"/>
          <p:cNvSpPr>
            <a:spLocks noGrp="1"/>
          </p:cNvSpPr>
          <p:nvPr>
            <p:ph type="ftr" sz="quarter" idx="11"/>
          </p:nvPr>
        </p:nvSpPr>
        <p:spPr>
          <a:xfrm>
            <a:off x="4165600" y="6239736"/>
            <a:ext cx="3860800" cy="365125"/>
          </a:xfrm>
          <a:prstGeom prst="rect">
            <a:avLst/>
          </a:prstGeom>
        </p:spPr>
        <p:txBody>
          <a:bodyPr/>
          <a:lstStyle>
            <a:lvl1pPr>
              <a:defRPr sz="1400"/>
            </a:lvl1pPr>
          </a:lstStyle>
          <a:p>
            <a:endParaRPr lang="en-GB" dirty="0"/>
          </a:p>
        </p:txBody>
      </p:sp>
      <p:pic>
        <p:nvPicPr>
          <p:cNvPr id="9" name="Picture 8" descr="CRICK_Logotype_black_RGB.emf"/>
          <p:cNvPicPr>
            <a:picLocks/>
          </p:cNvPicPr>
          <p:nvPr userDrawn="1"/>
        </p:nvPicPr>
        <p:blipFill>
          <a:blip r:embed="rId3" cstate="screen"/>
          <a:stretch>
            <a:fillRect/>
          </a:stretch>
        </p:blipFill>
        <p:spPr>
          <a:xfrm>
            <a:off x="10934760" y="360000"/>
            <a:ext cx="777240" cy="800070"/>
          </a:xfrm>
          <a:prstGeom prst="rect">
            <a:avLst/>
          </a:prstGeom>
        </p:spPr>
      </p:pic>
      <p:sp>
        <p:nvSpPr>
          <p:cNvPr id="12" name="Slide Number Placeholder 5"/>
          <p:cNvSpPr>
            <a:spLocks noGrp="1"/>
          </p:cNvSpPr>
          <p:nvPr>
            <p:ph type="sldNum" sz="quarter" idx="12"/>
          </p:nvPr>
        </p:nvSpPr>
        <p:spPr>
          <a:xfrm>
            <a:off x="11328001" y="6336001"/>
            <a:ext cx="638849" cy="365125"/>
          </a:xfrm>
        </p:spPr>
        <p:txBody>
          <a:bodyPr/>
          <a:lstStyle/>
          <a:p>
            <a:fld id="{D19B3434-7E09-465F-A694-A86E7D543F5E}" type="slidenum">
              <a:rPr lang="en-GB" smtClean="0"/>
              <a:pPr/>
              <a:t>‹#›</a:t>
            </a:fld>
            <a:endParaRPr lang="en-GB" dirty="0"/>
          </a:p>
        </p:txBody>
      </p:sp>
    </p:spTree>
    <p:extLst>
      <p:ext uri="{BB962C8B-B14F-4D97-AF65-F5344CB8AC3E}">
        <p14:creationId xmlns:p14="http://schemas.microsoft.com/office/powerpoint/2010/main" val="196616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rickTitle_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089" t="2093" r="5665" b="31175"/>
          <a:stretch/>
        </p:blipFill>
        <p:spPr>
          <a:xfrm>
            <a:off x="-192019" y="0"/>
            <a:ext cx="12384019" cy="6885382"/>
          </a:xfrm>
          <a:prstGeom prst="rect">
            <a:avLst/>
          </a:prstGeom>
        </p:spPr>
      </p:pic>
      <p:sp>
        <p:nvSpPr>
          <p:cNvPr id="2" name="Title 1"/>
          <p:cNvSpPr>
            <a:spLocks noGrp="1"/>
          </p:cNvSpPr>
          <p:nvPr>
            <p:ph type="ctrTitle" hasCustomPrompt="1"/>
          </p:nvPr>
        </p:nvSpPr>
        <p:spPr>
          <a:xfrm>
            <a:off x="480000" y="360000"/>
            <a:ext cx="9120000" cy="900000"/>
          </a:xfrm>
          <a:prstGeom prst="rect">
            <a:avLst/>
          </a:prstGeom>
        </p:spPr>
        <p:txBody>
          <a:bodyPr bIns="180000" anchor="t" anchorCtr="0">
            <a:noAutofit/>
          </a:bodyPr>
          <a:lstStyle>
            <a:lvl1pPr>
              <a:defRPr sz="2400">
                <a:solidFill>
                  <a:schemeClr val="accent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480000" y="1620000"/>
            <a:ext cx="9120000" cy="1080000"/>
          </a:xfrm>
          <a:prstGeom prst="rect">
            <a:avLst/>
          </a:prstGeo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4" name="Date Placeholder 3"/>
          <p:cNvSpPr>
            <a:spLocks noGrp="1"/>
          </p:cNvSpPr>
          <p:nvPr>
            <p:ph type="dt" sz="half" idx="10"/>
          </p:nvPr>
        </p:nvSpPr>
        <p:spPr>
          <a:xfrm>
            <a:off x="719667" y="6239735"/>
            <a:ext cx="1934005" cy="365125"/>
          </a:xfrm>
          <a:prstGeom prst="rect">
            <a:avLst/>
          </a:prstGeom>
        </p:spPr>
        <p:txBody>
          <a:bodyPr/>
          <a:lstStyle>
            <a:lvl1pPr>
              <a:defRPr sz="1400"/>
            </a:lvl1pPr>
          </a:lstStyle>
          <a:p>
            <a:fld id="{6BA42CF4-8536-974A-A707-3564250E44D8}" type="datetime1">
              <a:rPr lang="en-GB" smtClean="0"/>
              <a:pPr/>
              <a:t>05/09/2024</a:t>
            </a:fld>
            <a:endParaRPr lang="en-GB" dirty="0"/>
          </a:p>
        </p:txBody>
      </p:sp>
      <p:sp>
        <p:nvSpPr>
          <p:cNvPr id="5" name="Footer Placeholder 4"/>
          <p:cNvSpPr>
            <a:spLocks noGrp="1"/>
          </p:cNvSpPr>
          <p:nvPr>
            <p:ph type="ftr" sz="quarter" idx="11"/>
          </p:nvPr>
        </p:nvSpPr>
        <p:spPr>
          <a:xfrm>
            <a:off x="4165600" y="6239736"/>
            <a:ext cx="3860800" cy="365125"/>
          </a:xfrm>
          <a:prstGeom prst="rect">
            <a:avLst/>
          </a:prstGeom>
        </p:spPr>
        <p:txBody>
          <a:bodyPr/>
          <a:lstStyle>
            <a:lvl1pPr>
              <a:defRPr sz="1400"/>
            </a:lvl1pPr>
          </a:lstStyle>
          <a:p>
            <a:endParaRPr lang="en-GB" dirty="0"/>
          </a:p>
        </p:txBody>
      </p:sp>
      <p:sp>
        <p:nvSpPr>
          <p:cNvPr id="12" name="Slide Number Placeholder 5"/>
          <p:cNvSpPr>
            <a:spLocks noGrp="1"/>
          </p:cNvSpPr>
          <p:nvPr>
            <p:ph type="sldNum" sz="quarter" idx="12"/>
          </p:nvPr>
        </p:nvSpPr>
        <p:spPr>
          <a:xfrm>
            <a:off x="11328001" y="6336001"/>
            <a:ext cx="638849" cy="365125"/>
          </a:xfrm>
        </p:spPr>
        <p:txBody>
          <a:bodyPr/>
          <a:lstStyle/>
          <a:p>
            <a:fld id="{D19B3434-7E09-465F-A694-A86E7D543F5E}" type="slidenum">
              <a:rPr lang="en-GB" smtClean="0"/>
              <a:pPr/>
              <a:t>‹#›</a:t>
            </a:fld>
            <a:endParaRPr lang="en-GB" dirty="0"/>
          </a:p>
        </p:txBody>
      </p:sp>
      <p:pic>
        <p:nvPicPr>
          <p:cNvPr id="10" name="Picture 9" descr="CRICK_Logotype_black_RGB.emf">
            <a:extLst>
              <a:ext uri="{FF2B5EF4-FFF2-40B4-BE49-F238E27FC236}">
                <a16:creationId xmlns:a16="http://schemas.microsoft.com/office/drawing/2014/main" id="{B336EA4D-A151-F84F-8F5B-9F1C69711B47}"/>
              </a:ext>
            </a:extLst>
          </p:cNvPr>
          <p:cNvPicPr>
            <a:picLocks/>
          </p:cNvPicPr>
          <p:nvPr userDrawn="1"/>
        </p:nvPicPr>
        <p:blipFill>
          <a:blip r:embed="rId3" cstate="screen"/>
          <a:stretch>
            <a:fillRect/>
          </a:stretch>
        </p:blipFill>
        <p:spPr>
          <a:xfrm>
            <a:off x="10934760" y="360000"/>
            <a:ext cx="777240" cy="800070"/>
          </a:xfrm>
          <a:prstGeom prst="rect">
            <a:avLst/>
          </a:prstGeom>
        </p:spPr>
      </p:pic>
    </p:spTree>
    <p:extLst>
      <p:ext uri="{BB962C8B-B14F-4D97-AF65-F5344CB8AC3E}">
        <p14:creationId xmlns:p14="http://schemas.microsoft.com/office/powerpoint/2010/main" val="287090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rickContent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0000"/>
            <a:ext cx="9120000"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3" name="Content Placeholder 2"/>
          <p:cNvSpPr>
            <a:spLocks noGrp="1"/>
          </p:cNvSpPr>
          <p:nvPr>
            <p:ph idx="1"/>
          </p:nvPr>
        </p:nvSpPr>
        <p:spPr>
          <a:xfrm>
            <a:off x="480000" y="1800000"/>
            <a:ext cx="11328139" cy="4680000"/>
          </a:xfrm>
          <a:prstGeom prst="rect">
            <a:avLst/>
          </a:prstGeom>
        </p:spPr>
        <p:txBody>
          <a:bodyPr>
            <a:noAutofit/>
          </a:bodyPr>
          <a:lstStyle>
            <a:lvl1pPr>
              <a:lnSpc>
                <a:spcPct val="100000"/>
              </a:lnSpc>
              <a:spcAft>
                <a:spcPts val="600"/>
              </a:spcAft>
              <a:defRPr sz="2000" b="0">
                <a:solidFill>
                  <a:schemeClr val="accent1"/>
                </a:solidFill>
              </a:defRPr>
            </a:lvl1pPr>
            <a:lvl2pPr marL="360000" indent="-360000">
              <a:lnSpc>
                <a:spcPct val="100000"/>
              </a:lnSpc>
              <a:spcAft>
                <a:spcPts val="600"/>
              </a:spcAft>
              <a:buClr>
                <a:schemeClr val="accent1"/>
              </a:buClr>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spTree>
    <p:extLst>
      <p:ext uri="{BB962C8B-B14F-4D97-AF65-F5344CB8AC3E}">
        <p14:creationId xmlns:p14="http://schemas.microsoft.com/office/powerpoint/2010/main" val="299729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rickContent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0000"/>
            <a:ext cx="9120000"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sp>
        <p:nvSpPr>
          <p:cNvPr id="7" name="Content Placeholder 2">
            <a:extLst>
              <a:ext uri="{FF2B5EF4-FFF2-40B4-BE49-F238E27FC236}">
                <a16:creationId xmlns:a16="http://schemas.microsoft.com/office/drawing/2014/main" id="{8507A225-7552-434F-938F-2CE07D794E4C}"/>
              </a:ext>
            </a:extLst>
          </p:cNvPr>
          <p:cNvSpPr>
            <a:spLocks noGrp="1"/>
          </p:cNvSpPr>
          <p:nvPr>
            <p:ph idx="1"/>
          </p:nvPr>
        </p:nvSpPr>
        <p:spPr>
          <a:xfrm>
            <a:off x="480000" y="1800000"/>
            <a:ext cx="5423979" cy="4680000"/>
          </a:xfrm>
          <a:prstGeom prst="rect">
            <a:avLst/>
          </a:prstGeom>
        </p:spPr>
        <p:txBody>
          <a:bodyPr numCol="1" spcCol="0">
            <a:no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B90D97BE-5DA1-DC4B-B59E-E644DB237DAC}"/>
              </a:ext>
            </a:extLst>
          </p:cNvPr>
          <p:cNvSpPr>
            <a:spLocks noGrp="1"/>
          </p:cNvSpPr>
          <p:nvPr>
            <p:ph idx="13"/>
          </p:nvPr>
        </p:nvSpPr>
        <p:spPr>
          <a:xfrm>
            <a:off x="6336000" y="1800000"/>
            <a:ext cx="5424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Clr>
                <a:schemeClr val="accent1"/>
              </a:buClr>
              <a:buFont typeface="Arial" pitchFamily="34" charset="0"/>
              <a:buChar char="•"/>
              <a:defRPr sz="2000" b="0">
                <a:solidFill>
                  <a:schemeClr val="accent1"/>
                </a:solidFill>
              </a:defRPr>
            </a:lvl2pPr>
            <a:lvl3pPr>
              <a:lnSpc>
                <a:spcPct val="100000"/>
              </a:lnSpc>
              <a:spcAft>
                <a:spcPts val="600"/>
              </a:spcAft>
              <a:defRPr sz="2000" b="0">
                <a:solidFill>
                  <a:schemeClr val="accent1"/>
                </a:solidFill>
              </a:defRPr>
            </a:lvl3pPr>
            <a:lvl4pPr>
              <a:lnSpc>
                <a:spcPct val="100000"/>
              </a:lnSpc>
              <a:spcAft>
                <a:spcPts val="600"/>
              </a:spcAft>
              <a:buClr>
                <a:schemeClr val="accent1"/>
              </a:buClr>
              <a:defRPr sz="2000" b="0">
                <a:solidFill>
                  <a:schemeClr val="accent1"/>
                </a:solidFill>
              </a:defRPr>
            </a:lvl4pPr>
            <a:lvl5pPr>
              <a:lnSpc>
                <a:spcPct val="100000"/>
              </a:lnSpc>
              <a:spcAft>
                <a:spcPts val="600"/>
              </a:spcAft>
              <a:defRPr sz="2000" b="0">
                <a:solidFill>
                  <a:schemeClr val="accent1"/>
                </a:solidFill>
              </a:defRPr>
            </a:lvl5pPr>
          </a:lstStyle>
          <a:p>
            <a:pPr lvl="0"/>
            <a:r>
              <a:rPr lang="en-GB"/>
              <a:t>Click to edit Master text styles</a:t>
            </a:r>
          </a:p>
        </p:txBody>
      </p:sp>
      <p:pic>
        <p:nvPicPr>
          <p:cNvPr id="9" name="Picture 8" descr="CRICK_Logotype_black_RGB.emf">
            <a:extLst>
              <a:ext uri="{FF2B5EF4-FFF2-40B4-BE49-F238E27FC236}">
                <a16:creationId xmlns:a16="http://schemas.microsoft.com/office/drawing/2014/main" id="{579281B7-6CD1-194A-BFDE-C8F0F157353B}"/>
              </a:ext>
            </a:extLst>
          </p:cNvPr>
          <p:cNvPicPr>
            <a:picLocks/>
          </p:cNvPicPr>
          <p:nvPr userDrawn="1"/>
        </p:nvPicPr>
        <p:blipFill>
          <a:blip r:embed="rId2" cstate="screen"/>
          <a:stretch>
            <a:fillRect/>
          </a:stretch>
        </p:blipFill>
        <p:spPr>
          <a:xfrm>
            <a:off x="10934760" y="360000"/>
            <a:ext cx="777240" cy="800070"/>
          </a:xfrm>
          <a:prstGeom prst="rect">
            <a:avLst/>
          </a:prstGeom>
        </p:spPr>
      </p:pic>
    </p:spTree>
    <p:extLst>
      <p:ext uri="{BB962C8B-B14F-4D97-AF65-F5344CB8AC3E}">
        <p14:creationId xmlns:p14="http://schemas.microsoft.com/office/powerpoint/2010/main" val="404869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rickContent_3">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duotone>
              <a:prstClr val="black"/>
              <a:schemeClr val="accent4">
                <a:tint val="45000"/>
                <a:satMod val="400000"/>
              </a:schemeClr>
            </a:duotone>
            <a:alphaModFix amt="66000"/>
            <a:extLst>
              <a:ext uri="{28A0092B-C50C-407E-A947-70E740481C1C}">
                <a14:useLocalDpi xmlns:a14="http://schemas.microsoft.com/office/drawing/2010/main" val="0"/>
              </a:ext>
            </a:extLst>
          </a:blip>
          <a:srcRect l="5401" r="3243" b="44736"/>
          <a:stretch/>
        </p:blipFill>
        <p:spPr>
          <a:xfrm>
            <a:off x="0" y="4333446"/>
            <a:ext cx="12192000" cy="2524554"/>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3" name="Content Placeholder 2"/>
          <p:cNvSpPr>
            <a:spLocks noGrp="1"/>
          </p:cNvSpPr>
          <p:nvPr>
            <p:ph idx="1"/>
          </p:nvPr>
        </p:nvSpPr>
        <p:spPr>
          <a:xfrm>
            <a:off x="480000" y="1800000"/>
            <a:ext cx="11280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pic>
        <p:nvPicPr>
          <p:cNvPr id="8" name="Picture 7" descr="CRICK_Logotype_black_RGB.emf">
            <a:extLst>
              <a:ext uri="{FF2B5EF4-FFF2-40B4-BE49-F238E27FC236}">
                <a16:creationId xmlns:a16="http://schemas.microsoft.com/office/drawing/2014/main" id="{11E8A1D7-8C51-9C4B-8A44-8A78236574B5}"/>
              </a:ext>
            </a:extLst>
          </p:cNvPr>
          <p:cNvPicPr>
            <a:picLocks/>
          </p:cNvPicPr>
          <p:nvPr userDrawn="1"/>
        </p:nvPicPr>
        <p:blipFill>
          <a:blip r:embed="rId3" cstate="screen"/>
          <a:stretch>
            <a:fillRect/>
          </a:stretch>
        </p:blipFill>
        <p:spPr>
          <a:xfrm>
            <a:off x="10934760" y="360000"/>
            <a:ext cx="777240" cy="800070"/>
          </a:xfrm>
          <a:prstGeom prst="rect">
            <a:avLst/>
          </a:prstGeom>
        </p:spPr>
      </p:pic>
    </p:spTree>
    <p:extLst>
      <p:ext uri="{BB962C8B-B14F-4D97-AF65-F5344CB8AC3E}">
        <p14:creationId xmlns:p14="http://schemas.microsoft.com/office/powerpoint/2010/main" val="3551701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rickContent_4">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alphaModFix amt="98000"/>
            <a:extLst>
              <a:ext uri="{28A0092B-C50C-407E-A947-70E740481C1C}">
                <a14:useLocalDpi xmlns:a14="http://schemas.microsoft.com/office/drawing/2010/main" val="0"/>
              </a:ext>
            </a:extLst>
          </a:blip>
          <a:srcRect l="5401" r="3243" b="44736"/>
          <a:stretch/>
        </p:blipFill>
        <p:spPr>
          <a:xfrm>
            <a:off x="0" y="4333446"/>
            <a:ext cx="12192000" cy="2524554"/>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sp>
        <p:nvSpPr>
          <p:cNvPr id="8" name="Content Placeholder 2">
            <a:extLst>
              <a:ext uri="{FF2B5EF4-FFF2-40B4-BE49-F238E27FC236}">
                <a16:creationId xmlns:a16="http://schemas.microsoft.com/office/drawing/2014/main" id="{906F73DB-444E-4942-A4F5-B829534E0F57}"/>
              </a:ext>
            </a:extLst>
          </p:cNvPr>
          <p:cNvSpPr>
            <a:spLocks noGrp="1"/>
          </p:cNvSpPr>
          <p:nvPr>
            <p:ph idx="1"/>
          </p:nvPr>
        </p:nvSpPr>
        <p:spPr>
          <a:xfrm>
            <a:off x="480000" y="1800000"/>
            <a:ext cx="5423979" cy="4680000"/>
          </a:xfrm>
          <a:prstGeom prst="rect">
            <a:avLst/>
          </a:prstGeom>
        </p:spPr>
        <p:txBody>
          <a:bodyPr numCol="1" spcCol="0">
            <a:no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DD306988-B40B-D945-B4E4-9DFC029FA22D}"/>
              </a:ext>
            </a:extLst>
          </p:cNvPr>
          <p:cNvSpPr>
            <a:spLocks noGrp="1"/>
          </p:cNvSpPr>
          <p:nvPr>
            <p:ph idx="13"/>
          </p:nvPr>
        </p:nvSpPr>
        <p:spPr>
          <a:xfrm>
            <a:off x="6336000" y="1800000"/>
            <a:ext cx="5424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Clr>
                <a:schemeClr val="accent1"/>
              </a:buClr>
              <a:buFont typeface="Arial" pitchFamily="34" charset="0"/>
              <a:buChar char="•"/>
              <a:defRPr sz="2000" b="0">
                <a:solidFill>
                  <a:schemeClr val="accent1"/>
                </a:solidFill>
              </a:defRPr>
            </a:lvl2pPr>
            <a:lvl3pPr>
              <a:lnSpc>
                <a:spcPct val="100000"/>
              </a:lnSpc>
              <a:spcAft>
                <a:spcPts val="600"/>
              </a:spcAft>
              <a:defRPr sz="2000" b="0">
                <a:solidFill>
                  <a:schemeClr val="accent1"/>
                </a:solidFill>
              </a:defRPr>
            </a:lvl3pPr>
            <a:lvl4pPr>
              <a:lnSpc>
                <a:spcPct val="100000"/>
              </a:lnSpc>
              <a:spcAft>
                <a:spcPts val="600"/>
              </a:spcAft>
              <a:buClr>
                <a:schemeClr val="accent1"/>
              </a:buClr>
              <a:defRPr sz="2000" b="0">
                <a:solidFill>
                  <a:schemeClr val="accent1"/>
                </a:solidFill>
              </a:defRPr>
            </a:lvl4pPr>
            <a:lvl5pPr>
              <a:lnSpc>
                <a:spcPct val="100000"/>
              </a:lnSpc>
              <a:spcAft>
                <a:spcPts val="600"/>
              </a:spcAft>
              <a:defRPr sz="2000" b="0">
                <a:solidFill>
                  <a:schemeClr val="accent1"/>
                </a:solidFill>
              </a:defRPr>
            </a:lvl5pPr>
          </a:lstStyle>
          <a:p>
            <a:pPr lvl="0"/>
            <a:r>
              <a:rPr lang="en-GB"/>
              <a:t>Click to edit Master text styles</a:t>
            </a:r>
          </a:p>
        </p:txBody>
      </p:sp>
      <p:pic>
        <p:nvPicPr>
          <p:cNvPr id="10" name="Picture 9" descr="CRICK_Logotype_black_RGB.emf">
            <a:extLst>
              <a:ext uri="{FF2B5EF4-FFF2-40B4-BE49-F238E27FC236}">
                <a16:creationId xmlns:a16="http://schemas.microsoft.com/office/drawing/2014/main" id="{5F04AE0F-1943-FB41-AE50-62987C416352}"/>
              </a:ext>
            </a:extLst>
          </p:cNvPr>
          <p:cNvPicPr>
            <a:picLocks/>
          </p:cNvPicPr>
          <p:nvPr userDrawn="1"/>
        </p:nvPicPr>
        <p:blipFill>
          <a:blip r:embed="rId3" cstate="screen"/>
          <a:stretch>
            <a:fillRect/>
          </a:stretch>
        </p:blipFill>
        <p:spPr>
          <a:xfrm>
            <a:off x="10934760" y="360000"/>
            <a:ext cx="777240" cy="800070"/>
          </a:xfrm>
          <a:prstGeom prst="rect">
            <a:avLst/>
          </a:prstGeom>
        </p:spPr>
      </p:pic>
    </p:spTree>
    <p:extLst>
      <p:ext uri="{BB962C8B-B14F-4D97-AF65-F5344CB8AC3E}">
        <p14:creationId xmlns:p14="http://schemas.microsoft.com/office/powerpoint/2010/main" val="2867957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rickContent_5">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1AA3E8-B458-2D4F-AB2E-A715D83EE3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01" t="23098" r="3243" b="44399"/>
          <a:stretch/>
        </p:blipFill>
        <p:spPr>
          <a:xfrm>
            <a:off x="0" y="5373216"/>
            <a:ext cx="12192000" cy="1484785"/>
          </a:xfrm>
          <a:prstGeom prst="rect">
            <a:avLst/>
          </a:prstGeom>
        </p:spPr>
      </p:pic>
      <p:sp>
        <p:nvSpPr>
          <p:cNvPr id="2" name="Title 1"/>
          <p:cNvSpPr>
            <a:spLocks noGrp="1"/>
          </p:cNvSpPr>
          <p:nvPr>
            <p:ph type="title" hasCustomPrompt="1"/>
          </p:nvPr>
        </p:nvSpPr>
        <p:spPr>
          <a:xfrm>
            <a:off x="480000" y="360000"/>
            <a:ext cx="9024739" cy="900000"/>
          </a:xfrm>
          <a:prstGeom prst="rect">
            <a:avLst/>
          </a:prstGeom>
          <a:ln w="15875" cmpd="sng">
            <a:noFill/>
          </a:ln>
        </p:spPr>
        <p:txBody>
          <a:bodyPr anchor="t" anchorCtr="0">
            <a:normAutofit/>
          </a:bodyPr>
          <a:lstStyle>
            <a:lvl1pPr>
              <a:lnSpc>
                <a:spcPct val="100000"/>
              </a:lnSpc>
              <a:defRPr sz="2400">
                <a:solidFill>
                  <a:schemeClr val="accent1"/>
                </a:solidFill>
              </a:defRPr>
            </a:lvl1pPr>
          </a:lstStyle>
          <a:p>
            <a:r>
              <a:rPr lang="en-US" dirty="0"/>
              <a:t>CLICK TO EDIT MASTER CONTENT HEADING</a:t>
            </a:r>
            <a:endParaRPr lang="en-GB" dirty="0"/>
          </a:p>
        </p:txBody>
      </p:sp>
      <p:sp>
        <p:nvSpPr>
          <p:cNvPr id="3" name="Content Placeholder 2"/>
          <p:cNvSpPr>
            <a:spLocks noGrp="1"/>
          </p:cNvSpPr>
          <p:nvPr>
            <p:ph idx="1"/>
          </p:nvPr>
        </p:nvSpPr>
        <p:spPr>
          <a:xfrm>
            <a:off x="480000" y="1800000"/>
            <a:ext cx="11280000" cy="4680000"/>
          </a:xfrm>
          <a:prstGeom prst="rect">
            <a:avLst/>
          </a:prstGeom>
        </p:spPr>
        <p:txBody>
          <a:bodyPr>
            <a:normAutofit/>
          </a:bodyPr>
          <a:lstStyle>
            <a:lvl1pPr>
              <a:lnSpc>
                <a:spcPct val="100000"/>
              </a:lnSpc>
              <a:spcAft>
                <a:spcPts val="600"/>
              </a:spcAft>
              <a:defRPr sz="2000" b="1">
                <a:solidFill>
                  <a:schemeClr val="accent1"/>
                </a:solidFill>
              </a:defRPr>
            </a:lvl1pPr>
            <a:lvl2pPr marL="180975" indent="-180975">
              <a:lnSpc>
                <a:spcPct val="100000"/>
              </a:lnSpc>
              <a:spcAft>
                <a:spcPts val="600"/>
              </a:spcAft>
              <a:buFont typeface="Arial" pitchFamily="34" charset="0"/>
              <a:buChar char="•"/>
              <a:defRPr sz="2000" b="0">
                <a:solidFill>
                  <a:schemeClr val="accent1"/>
                </a:solidFill>
              </a:defRPr>
            </a:lvl2pPr>
            <a:lvl3pPr>
              <a:lnSpc>
                <a:spcPct val="100000"/>
              </a:lnSpc>
              <a:spcAft>
                <a:spcPts val="600"/>
              </a:spcAft>
              <a:defRPr sz="1800" b="0">
                <a:solidFill>
                  <a:schemeClr val="accent1"/>
                </a:solidFill>
              </a:defRPr>
            </a:lvl3pPr>
            <a:lvl4pPr>
              <a:lnSpc>
                <a:spcPct val="100000"/>
              </a:lnSpc>
              <a:spcAft>
                <a:spcPts val="600"/>
              </a:spcAft>
              <a:defRPr sz="1600" b="0">
                <a:solidFill>
                  <a:schemeClr val="accent1"/>
                </a:solidFill>
              </a:defRPr>
            </a:lvl4pPr>
            <a:lvl5pPr>
              <a:lnSpc>
                <a:spcPct val="100000"/>
              </a:lnSpc>
              <a:spcAft>
                <a:spcPts val="600"/>
              </a:spcAft>
              <a:defRPr sz="1600" b="0">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a:xfrm>
            <a:off x="11328001" y="6336001"/>
            <a:ext cx="638849" cy="365125"/>
          </a:xfrm>
        </p:spPr>
        <p:txBody>
          <a:bodyPr/>
          <a:lstStyle>
            <a:lvl1pPr>
              <a:defRPr>
                <a:solidFill>
                  <a:schemeClr val="accent1"/>
                </a:solidFill>
              </a:defRPr>
            </a:lvl1pPr>
          </a:lstStyle>
          <a:p>
            <a:fld id="{D19B3434-7E09-465F-A694-A86E7D543F5E}" type="slidenum">
              <a:rPr lang="en-GB" smtClean="0"/>
              <a:pPr/>
              <a:t>‹#›</a:t>
            </a:fld>
            <a:endParaRPr lang="en-GB" dirty="0"/>
          </a:p>
        </p:txBody>
      </p:sp>
      <p:pic>
        <p:nvPicPr>
          <p:cNvPr id="8" name="Picture 7" descr="CRICK_Logotype_black_RGB.emf">
            <a:extLst>
              <a:ext uri="{FF2B5EF4-FFF2-40B4-BE49-F238E27FC236}">
                <a16:creationId xmlns:a16="http://schemas.microsoft.com/office/drawing/2014/main" id="{6F5B6375-DED2-444F-A2A1-61B49A38AADB}"/>
              </a:ext>
            </a:extLst>
          </p:cNvPr>
          <p:cNvPicPr>
            <a:picLocks/>
          </p:cNvPicPr>
          <p:nvPr userDrawn="1"/>
        </p:nvPicPr>
        <p:blipFill>
          <a:blip r:embed="rId3" cstate="screen"/>
          <a:stretch>
            <a:fillRect/>
          </a:stretch>
        </p:blipFill>
        <p:spPr>
          <a:xfrm>
            <a:off x="10934760" y="360000"/>
            <a:ext cx="777240" cy="800070"/>
          </a:xfrm>
          <a:prstGeom prst="rect">
            <a:avLst/>
          </a:prstGeom>
        </p:spPr>
      </p:pic>
    </p:spTree>
    <p:extLst>
      <p:ext uri="{BB962C8B-B14F-4D97-AF65-F5344CB8AC3E}">
        <p14:creationId xmlns:p14="http://schemas.microsoft.com/office/powerpoint/2010/main" val="1983457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0000" y="1799999"/>
            <a:ext cx="11137899" cy="4680000"/>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4"/>
          </p:nvPr>
        </p:nvSpPr>
        <p:spPr>
          <a:xfrm>
            <a:off x="11184565" y="6448252"/>
            <a:ext cx="638849" cy="365125"/>
          </a:xfrm>
          <a:prstGeom prst="rect">
            <a:avLst/>
          </a:prstGeom>
        </p:spPr>
        <p:txBody>
          <a:bodyPr vert="horz" lIns="91440" tIns="45720" rIns="91440" bIns="45720" rtlCol="0" anchor="ctr"/>
          <a:lstStyle>
            <a:lvl1pPr algn="r">
              <a:defRPr sz="1000">
                <a:solidFill>
                  <a:schemeClr val="accent1"/>
                </a:solidFill>
              </a:defRPr>
            </a:lvl1pPr>
          </a:lstStyle>
          <a:p>
            <a:fld id="{D19B3434-7E09-465F-A694-A86E7D543F5E}" type="slidenum">
              <a:rPr lang="en-GB" smtClean="0"/>
              <a:pPr/>
              <a:t>‹#›</a:t>
            </a:fld>
            <a:endParaRPr lang="en-GB" dirty="0"/>
          </a:p>
        </p:txBody>
      </p:sp>
      <p:sp>
        <p:nvSpPr>
          <p:cNvPr id="5" name="Title Placeholder 4">
            <a:extLst>
              <a:ext uri="{FF2B5EF4-FFF2-40B4-BE49-F238E27FC236}">
                <a16:creationId xmlns:a16="http://schemas.microsoft.com/office/drawing/2014/main" id="{9A069318-D986-984D-8E16-4DEF55225329}"/>
              </a:ext>
            </a:extLst>
          </p:cNvPr>
          <p:cNvSpPr>
            <a:spLocks noGrp="1"/>
          </p:cNvSpPr>
          <p:nvPr>
            <p:ph type="title"/>
          </p:nvPr>
        </p:nvSpPr>
        <p:spPr>
          <a:xfrm>
            <a:off x="480000" y="360000"/>
            <a:ext cx="10515600" cy="1080000"/>
          </a:xfrm>
          <a:prstGeom prst="rect">
            <a:avLst/>
          </a:prstGeom>
        </p:spPr>
        <p:txBody>
          <a:bodyPr vert="horz" lIns="91440" tIns="45720" rIns="91440" bIns="45720" rtlCol="0" anchor="t">
            <a:normAutofit/>
          </a:bodyPr>
          <a:lstStyle/>
          <a:p>
            <a:r>
              <a:rPr lang="en-GB"/>
              <a:t>Click to edit Master title style</a:t>
            </a:r>
            <a:endParaRPr lang="en-US" dirty="0"/>
          </a:p>
        </p:txBody>
      </p:sp>
    </p:spTree>
    <p:extLst>
      <p:ext uri="{BB962C8B-B14F-4D97-AF65-F5344CB8AC3E}">
        <p14:creationId xmlns:p14="http://schemas.microsoft.com/office/powerpoint/2010/main" val="19187034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p:txStyles>
    <p:titleStyle>
      <a:lvl1pPr algn="l" defTabSz="914400" rtl="0" eaLnBrk="1" latinLnBrk="0" hangingPunct="1">
        <a:lnSpc>
          <a:spcPct val="100000"/>
        </a:lnSpc>
        <a:spcBef>
          <a:spcPct val="0"/>
        </a:spcBef>
        <a:buNone/>
        <a:defRPr sz="2400" b="1" kern="1200">
          <a:solidFill>
            <a:schemeClr val="accent1"/>
          </a:solidFill>
          <a:latin typeface="+mj-lt"/>
          <a:ea typeface="+mj-ea"/>
          <a:cs typeface="+mj-cs"/>
        </a:defRPr>
      </a:lvl1pPr>
    </p:titleStyle>
    <p:bodyStyle>
      <a:lvl1pPr marL="180000" indent="-180000" algn="l" defTabSz="914400" rtl="0" eaLnBrk="1" latinLnBrk="0" hangingPunct="1">
        <a:lnSpc>
          <a:spcPts val="2000"/>
        </a:lnSpc>
        <a:spcBef>
          <a:spcPts val="600"/>
        </a:spcBef>
        <a:spcAft>
          <a:spcPts val="600"/>
        </a:spcAft>
        <a:buClr>
          <a:schemeClr val="accent1"/>
        </a:buClr>
        <a:buFont typeface="Arial" panose="020B0604020202020204" pitchFamily="34" charset="0"/>
        <a:buChar char="•"/>
        <a:defRPr lang="en-US" sz="2000" b="1" kern="1200" dirty="0" smtClean="0">
          <a:solidFill>
            <a:schemeClr val="accent1"/>
          </a:solidFill>
          <a:latin typeface="+mn-lt"/>
          <a:ea typeface="+mn-ea"/>
          <a:cs typeface="+mn-cs"/>
        </a:defRPr>
      </a:lvl1pPr>
      <a:lvl2pPr marL="360000" indent="-1800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accent1"/>
          </a:solidFill>
          <a:latin typeface="+mn-lt"/>
          <a:ea typeface="+mn-ea"/>
          <a:cs typeface="+mn-cs"/>
        </a:defRPr>
      </a:lvl2pPr>
      <a:lvl3pPr marL="540000" indent="-180000" algn="l" defTabSz="914400" rtl="0" eaLnBrk="1" latinLnBrk="0" hangingPunct="1">
        <a:lnSpc>
          <a:spcPts val="2000"/>
        </a:lnSpc>
        <a:spcBef>
          <a:spcPts val="0"/>
        </a:spcBef>
        <a:spcAft>
          <a:spcPts val="600"/>
        </a:spcAft>
        <a:buFont typeface="Trebuchet MS" pitchFamily="34" charset="0"/>
        <a:buChar char="–"/>
        <a:defRPr sz="1800" b="0" kern="1200">
          <a:solidFill>
            <a:schemeClr val="accent1"/>
          </a:solidFill>
          <a:latin typeface="+mn-lt"/>
          <a:ea typeface="+mn-ea"/>
          <a:cs typeface="+mn-cs"/>
        </a:defRPr>
      </a:lvl3pPr>
      <a:lvl4pPr marL="720000" indent="-180975" algn="l" defTabSz="914400" rtl="0" eaLnBrk="1" latinLnBrk="0" hangingPunct="1">
        <a:lnSpc>
          <a:spcPts val="2000"/>
        </a:lnSpc>
        <a:spcBef>
          <a:spcPts val="0"/>
        </a:spcBef>
        <a:spcAft>
          <a:spcPts val="600"/>
        </a:spcAft>
        <a:buClr>
          <a:schemeClr val="accent1"/>
        </a:buClr>
        <a:buFont typeface="Arial" pitchFamily="34" charset="0"/>
        <a:buChar char="•"/>
        <a:defRPr sz="1600" b="0" kern="1200">
          <a:solidFill>
            <a:schemeClr val="accent1"/>
          </a:solidFill>
          <a:latin typeface="+mn-lt"/>
          <a:ea typeface="+mn-ea"/>
          <a:cs typeface="+mn-cs"/>
        </a:defRPr>
      </a:lvl4pPr>
      <a:lvl5pPr marL="720000" indent="-180975" algn="l" defTabSz="914400" rtl="0" eaLnBrk="1" latinLnBrk="0" hangingPunct="1">
        <a:lnSpc>
          <a:spcPts val="1900"/>
        </a:lnSpc>
        <a:spcBef>
          <a:spcPts val="0"/>
        </a:spcBef>
        <a:spcAft>
          <a:spcPts val="600"/>
        </a:spcAft>
        <a:buFont typeface="Trebuchet MS" pitchFamily="34" charset="0"/>
        <a:buChar char="–"/>
        <a:defRPr sz="1600" b="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0000" y="1799999"/>
            <a:ext cx="11137899" cy="46800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4"/>
          </p:nvPr>
        </p:nvSpPr>
        <p:spPr>
          <a:xfrm>
            <a:off x="11184565" y="6448252"/>
            <a:ext cx="638849" cy="365125"/>
          </a:xfrm>
          <a:prstGeom prst="rect">
            <a:avLst/>
          </a:prstGeom>
        </p:spPr>
        <p:txBody>
          <a:bodyPr vert="horz" lIns="91440" tIns="45720" rIns="91440" bIns="45720" rtlCol="0" anchor="ctr"/>
          <a:lstStyle>
            <a:lvl1pPr algn="r">
              <a:defRPr sz="1000">
                <a:solidFill>
                  <a:schemeClr val="accent1"/>
                </a:solidFill>
              </a:defRPr>
            </a:lvl1pPr>
          </a:lstStyle>
          <a:p>
            <a:fld id="{D19B3434-7E09-465F-A694-A86E7D543F5E}" type="slidenum">
              <a:rPr lang="en-GB" smtClean="0"/>
              <a:pPr/>
              <a:t>‹#›</a:t>
            </a:fld>
            <a:endParaRPr lang="en-GB" dirty="0"/>
          </a:p>
        </p:txBody>
      </p:sp>
      <p:sp>
        <p:nvSpPr>
          <p:cNvPr id="5" name="Title Placeholder 4">
            <a:extLst>
              <a:ext uri="{FF2B5EF4-FFF2-40B4-BE49-F238E27FC236}">
                <a16:creationId xmlns:a16="http://schemas.microsoft.com/office/drawing/2014/main" id="{9A069318-D986-984D-8E16-4DEF55225329}"/>
              </a:ext>
            </a:extLst>
          </p:cNvPr>
          <p:cNvSpPr>
            <a:spLocks noGrp="1"/>
          </p:cNvSpPr>
          <p:nvPr>
            <p:ph type="title"/>
          </p:nvPr>
        </p:nvSpPr>
        <p:spPr>
          <a:xfrm>
            <a:off x="480000" y="360000"/>
            <a:ext cx="10515600" cy="1080000"/>
          </a:xfrm>
          <a:prstGeom prst="rect">
            <a:avLst/>
          </a:prstGeom>
        </p:spPr>
        <p:txBody>
          <a:bodyPr vert="horz" lIns="91440" tIns="45720" rIns="91440" bIns="45720" rtlCol="0" anchor="t">
            <a:normAutofit/>
          </a:bodyPr>
          <a:lstStyle/>
          <a:p>
            <a:r>
              <a:rPr lang="en-US"/>
              <a:t>Click to edit Master title style</a:t>
            </a:r>
            <a:endParaRPr lang="en-US" dirty="0"/>
          </a:p>
        </p:txBody>
      </p:sp>
    </p:spTree>
    <p:extLst>
      <p:ext uri="{BB962C8B-B14F-4D97-AF65-F5344CB8AC3E}">
        <p14:creationId xmlns:p14="http://schemas.microsoft.com/office/powerpoint/2010/main" val="22357876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ftr="0"/>
  <p:txStyles>
    <p:titleStyle>
      <a:lvl1pPr algn="l" defTabSz="914400" rtl="0" eaLnBrk="1" latinLnBrk="0" hangingPunct="1">
        <a:lnSpc>
          <a:spcPct val="100000"/>
        </a:lnSpc>
        <a:spcBef>
          <a:spcPct val="0"/>
        </a:spcBef>
        <a:buNone/>
        <a:defRPr sz="2400" b="1" kern="1200">
          <a:solidFill>
            <a:schemeClr val="accent1"/>
          </a:solidFill>
          <a:latin typeface="+mj-lt"/>
          <a:ea typeface="+mj-ea"/>
          <a:cs typeface="+mj-cs"/>
        </a:defRPr>
      </a:lvl1pPr>
    </p:titleStyle>
    <p:bodyStyle>
      <a:lvl1pPr marL="180000" indent="-180000" algn="l" defTabSz="914400" rtl="0" eaLnBrk="1" latinLnBrk="0" hangingPunct="1">
        <a:lnSpc>
          <a:spcPts val="2000"/>
        </a:lnSpc>
        <a:spcBef>
          <a:spcPts val="600"/>
        </a:spcBef>
        <a:spcAft>
          <a:spcPts val="600"/>
        </a:spcAft>
        <a:buClr>
          <a:schemeClr val="accent1"/>
        </a:buClr>
        <a:buFont typeface="Arial" panose="020B0604020202020204" pitchFamily="34" charset="0"/>
        <a:buChar char="•"/>
        <a:defRPr lang="en-US" sz="2000" b="1" kern="1200" dirty="0" smtClean="0">
          <a:solidFill>
            <a:schemeClr val="accent1"/>
          </a:solidFill>
          <a:latin typeface="+mn-lt"/>
          <a:ea typeface="+mn-ea"/>
          <a:cs typeface="+mn-cs"/>
        </a:defRPr>
      </a:lvl1pPr>
      <a:lvl2pPr marL="360000" indent="-1800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accent1"/>
          </a:solidFill>
          <a:latin typeface="+mn-lt"/>
          <a:ea typeface="+mn-ea"/>
          <a:cs typeface="+mn-cs"/>
        </a:defRPr>
      </a:lvl2pPr>
      <a:lvl3pPr marL="540000" indent="-180000" algn="l" defTabSz="914400" rtl="0" eaLnBrk="1" latinLnBrk="0" hangingPunct="1">
        <a:lnSpc>
          <a:spcPts val="2000"/>
        </a:lnSpc>
        <a:spcBef>
          <a:spcPts val="0"/>
        </a:spcBef>
        <a:spcAft>
          <a:spcPts val="600"/>
        </a:spcAft>
        <a:buFont typeface="Trebuchet MS" pitchFamily="34" charset="0"/>
        <a:buChar char="–"/>
        <a:defRPr sz="1800" b="0" kern="1200">
          <a:solidFill>
            <a:schemeClr val="accent1"/>
          </a:solidFill>
          <a:latin typeface="+mn-lt"/>
          <a:ea typeface="+mn-ea"/>
          <a:cs typeface="+mn-cs"/>
        </a:defRPr>
      </a:lvl3pPr>
      <a:lvl4pPr marL="720000" indent="-180975" algn="l" defTabSz="914400" rtl="0" eaLnBrk="1" latinLnBrk="0" hangingPunct="1">
        <a:lnSpc>
          <a:spcPts val="2000"/>
        </a:lnSpc>
        <a:spcBef>
          <a:spcPts val="0"/>
        </a:spcBef>
        <a:spcAft>
          <a:spcPts val="600"/>
        </a:spcAft>
        <a:buClr>
          <a:schemeClr val="accent1"/>
        </a:buClr>
        <a:buFont typeface="Arial" pitchFamily="34" charset="0"/>
        <a:buChar char="•"/>
        <a:defRPr sz="1600" b="0" kern="1200">
          <a:solidFill>
            <a:schemeClr val="accent1"/>
          </a:solidFill>
          <a:latin typeface="+mn-lt"/>
          <a:ea typeface="+mn-ea"/>
          <a:cs typeface="+mn-cs"/>
        </a:defRPr>
      </a:lvl4pPr>
      <a:lvl5pPr marL="720000" indent="-180975" algn="l" defTabSz="914400" rtl="0" eaLnBrk="1" latinLnBrk="0" hangingPunct="1">
        <a:lnSpc>
          <a:spcPts val="1900"/>
        </a:lnSpc>
        <a:spcBef>
          <a:spcPts val="0"/>
        </a:spcBef>
        <a:spcAft>
          <a:spcPts val="600"/>
        </a:spcAft>
        <a:buFont typeface="Trebuchet MS" pitchFamily="34" charset="0"/>
        <a:buChar char="–"/>
        <a:defRPr sz="1600" b="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microsoft.com/office/2007/relationships/hdphoto" Target="../media/hdphoto2.wdp"/><Relationship Id="rId4" Type="http://schemas.openxmlformats.org/officeDocument/2006/relationships/image" Target="../media/image43.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9.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hyperlink" Target="https://downloads.imagej.net/fiji/latest/fiji-linux64.zip" TargetMode="Externa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mailto:username@login.nemo.thecrick.org" TargetMode="External"/><Relationship Id="rId2" Type="http://schemas.openxmlformats.org/officeDocument/2006/relationships/hyperlink" Target="https://ondemand.nemo.thecrick.org/" TargetMode="Externa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ECC16-EA29-444C-B47A-7F97C9D292D5}"/>
              </a:ext>
            </a:extLst>
          </p:cNvPr>
          <p:cNvSpPr>
            <a:spLocks noGrp="1"/>
          </p:cNvSpPr>
          <p:nvPr>
            <p:ph type="ctrTitle"/>
          </p:nvPr>
        </p:nvSpPr>
        <p:spPr>
          <a:xfrm>
            <a:off x="470459" y="980728"/>
            <a:ext cx="9120000" cy="900000"/>
          </a:xfrm>
        </p:spPr>
        <p:txBody>
          <a:bodyPr/>
          <a:lstStyle/>
          <a:p>
            <a:r>
              <a:rPr lang="en-US" sz="2800" dirty="0"/>
              <a:t>Introduction to </a:t>
            </a:r>
            <a:r>
              <a:rPr lang="en-US" sz="2800" dirty="0" err="1" smtClean="0"/>
              <a:t>OnDemand</a:t>
            </a:r>
            <a:endParaRPr lang="en-US" sz="2800" dirty="0"/>
          </a:p>
        </p:txBody>
      </p:sp>
      <p:sp>
        <p:nvSpPr>
          <p:cNvPr id="3" name="Subtitle 2">
            <a:extLst>
              <a:ext uri="{FF2B5EF4-FFF2-40B4-BE49-F238E27FC236}">
                <a16:creationId xmlns:a16="http://schemas.microsoft.com/office/drawing/2014/main" id="{7CFB4D02-C5A4-9444-9C88-68FDF856271F}"/>
              </a:ext>
            </a:extLst>
          </p:cNvPr>
          <p:cNvSpPr>
            <a:spLocks noGrp="1"/>
          </p:cNvSpPr>
          <p:nvPr>
            <p:ph type="subTitle" idx="1"/>
          </p:nvPr>
        </p:nvSpPr>
        <p:spPr>
          <a:xfrm>
            <a:off x="576400" y="2060968"/>
            <a:ext cx="9120000" cy="1080000"/>
          </a:xfrm>
        </p:spPr>
        <p:txBody>
          <a:bodyPr>
            <a:normAutofit/>
          </a:bodyPr>
          <a:lstStyle/>
          <a:p>
            <a:r>
              <a:rPr lang="en-US" dirty="0" smtClean="0"/>
              <a:t>Todd Fallesen</a:t>
            </a:r>
          </a:p>
          <a:p>
            <a:endParaRPr lang="en-US" dirty="0"/>
          </a:p>
          <a:p>
            <a:r>
              <a:rPr lang="en-US" dirty="0" smtClean="0"/>
              <a:t>Slides by Vanessa Dao, Chris Hadjigeorgiou</a:t>
            </a:r>
            <a:endParaRPr lang="en-US" dirty="0"/>
          </a:p>
        </p:txBody>
      </p:sp>
      <p:sp>
        <p:nvSpPr>
          <p:cNvPr id="4" name="Date Placeholder 3">
            <a:extLst>
              <a:ext uri="{FF2B5EF4-FFF2-40B4-BE49-F238E27FC236}">
                <a16:creationId xmlns:a16="http://schemas.microsoft.com/office/drawing/2014/main" id="{23BA1482-EA62-B447-A7CB-FFFC2AF8B6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707173"/>
                </a:solidFill>
                <a:latin typeface="Trebuchet MS" panose="020B0603020202020204"/>
              </a:rPr>
              <a:t>Sept 6, 2024</a:t>
            </a:r>
            <a:endParaRPr kumimoji="0" lang="en-GB" sz="1400" b="0" i="0" u="none" strike="noStrike" kern="1200" cap="none" spc="0" normalizeH="0" baseline="0" noProof="0" dirty="0">
              <a:ln>
                <a:noFill/>
              </a:ln>
              <a:solidFill>
                <a:srgbClr val="707173"/>
              </a:solidFill>
              <a:effectLst/>
              <a:uLnTx/>
              <a:uFillTx/>
              <a:latin typeface="Trebuchet MS" panose="020B0603020202020204"/>
              <a:ea typeface="+mn-ea"/>
              <a:cs typeface="+mn-cs"/>
            </a:endParaRPr>
          </a:p>
        </p:txBody>
      </p:sp>
      <p:sp>
        <p:nvSpPr>
          <p:cNvPr id="5" name="Slide Number Placeholder 4">
            <a:extLst>
              <a:ext uri="{FF2B5EF4-FFF2-40B4-BE49-F238E27FC236}">
                <a16:creationId xmlns:a16="http://schemas.microsoft.com/office/drawing/2014/main" id="{2E91D04D-2158-A143-B3A5-6C8F683E94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68962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93ED0A-A65D-45C7-81D5-A009964BECE3}"/>
              </a:ext>
            </a:extLst>
          </p:cNvPr>
          <p:cNvPicPr>
            <a:picLocks noChangeAspect="1"/>
          </p:cNvPicPr>
          <p:nvPr/>
        </p:nvPicPr>
        <p:blipFill>
          <a:blip r:embed="rId3"/>
          <a:stretch>
            <a:fillRect/>
          </a:stretch>
        </p:blipFill>
        <p:spPr>
          <a:xfrm>
            <a:off x="191344" y="1236939"/>
            <a:ext cx="11703498" cy="528092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US" dirty="0"/>
              <a:t>Mastering the VNC</a:t>
            </a:r>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1368381B-B501-4003-AFB4-1A4782A439BF}"/>
              </a:ext>
            </a:extLst>
          </p:cNvPr>
          <p:cNvPicPr>
            <a:picLocks noChangeAspect="1"/>
          </p:cNvPicPr>
          <p:nvPr/>
        </p:nvPicPr>
        <p:blipFill>
          <a:blip r:embed="rId4"/>
          <a:stretch>
            <a:fillRect/>
          </a:stretch>
        </p:blipFill>
        <p:spPr>
          <a:xfrm>
            <a:off x="1847528" y="1347497"/>
            <a:ext cx="2161467" cy="267305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7EDC60-122F-4C1B-A5A4-50234E873F17}"/>
              </a:ext>
            </a:extLst>
          </p:cNvPr>
          <p:cNvPicPr>
            <a:picLocks noChangeAspect="1"/>
          </p:cNvPicPr>
          <p:nvPr/>
        </p:nvPicPr>
        <p:blipFill>
          <a:blip r:embed="rId5"/>
          <a:stretch>
            <a:fillRect/>
          </a:stretch>
        </p:blipFill>
        <p:spPr>
          <a:xfrm>
            <a:off x="4223792" y="1347497"/>
            <a:ext cx="5820587" cy="416300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B9EA33C-AC2B-4CBA-8BB5-7F0D6AA714A8}"/>
              </a:ext>
            </a:extLst>
          </p:cNvPr>
          <p:cNvPicPr>
            <a:picLocks noChangeAspect="1"/>
          </p:cNvPicPr>
          <p:nvPr/>
        </p:nvPicPr>
        <p:blipFill>
          <a:blip r:embed="rId6"/>
          <a:stretch>
            <a:fillRect/>
          </a:stretch>
        </p:blipFill>
        <p:spPr>
          <a:xfrm>
            <a:off x="4259159" y="2136940"/>
            <a:ext cx="5725274" cy="2231886"/>
          </a:xfrm>
          <a:prstGeom prst="rect">
            <a:avLst/>
          </a:prstGeom>
        </p:spPr>
      </p:pic>
    </p:spTree>
    <p:extLst>
      <p:ext uri="{BB962C8B-B14F-4D97-AF65-F5344CB8AC3E}">
        <p14:creationId xmlns:p14="http://schemas.microsoft.com/office/powerpoint/2010/main" val="419771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C0FF53-3297-4E01-A58B-2BC21EC6F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sp>
        <p:nvSpPr>
          <p:cNvPr id="7" name="Title 1">
            <a:extLst>
              <a:ext uri="{FF2B5EF4-FFF2-40B4-BE49-F238E27FC236}">
                <a16:creationId xmlns:a16="http://schemas.microsoft.com/office/drawing/2014/main" id="{DBD04590-4AF2-49A5-8A78-84963059AEB9}"/>
              </a:ext>
            </a:extLst>
          </p:cNvPr>
          <p:cNvSpPr>
            <a:spLocks noGrp="1"/>
          </p:cNvSpPr>
          <p:nvPr>
            <p:ph type="title"/>
          </p:nvPr>
        </p:nvSpPr>
        <p:spPr>
          <a:xfrm>
            <a:off x="480000" y="360000"/>
            <a:ext cx="9024739" cy="900000"/>
          </a:xfrm>
        </p:spPr>
        <p:txBody>
          <a:bodyPr/>
          <a:lstStyle/>
          <a:p>
            <a:r>
              <a:rPr lang="en-US" dirty="0"/>
              <a:t>REMEMBER: Nemo is storage too!</a:t>
            </a:r>
          </a:p>
        </p:txBody>
      </p:sp>
      <p:pic>
        <p:nvPicPr>
          <p:cNvPr id="9" name="Picture 8">
            <a:extLst>
              <a:ext uri="{FF2B5EF4-FFF2-40B4-BE49-F238E27FC236}">
                <a16:creationId xmlns:a16="http://schemas.microsoft.com/office/drawing/2014/main" id="{19C26EAD-17F4-4894-8B9E-8AF308920EEE}"/>
              </a:ext>
            </a:extLst>
          </p:cNvPr>
          <p:cNvPicPr>
            <a:picLocks noChangeAspect="1"/>
          </p:cNvPicPr>
          <p:nvPr/>
        </p:nvPicPr>
        <p:blipFill>
          <a:blip r:embed="rId2"/>
          <a:stretch>
            <a:fillRect/>
          </a:stretch>
        </p:blipFill>
        <p:spPr>
          <a:xfrm>
            <a:off x="6565911" y="1844824"/>
            <a:ext cx="4744294" cy="3240360"/>
          </a:xfrm>
          <a:prstGeom prst="rect">
            <a:avLst/>
          </a:prstGeom>
        </p:spPr>
      </p:pic>
      <p:pic>
        <p:nvPicPr>
          <p:cNvPr id="11" name="Picture 10">
            <a:extLst>
              <a:ext uri="{FF2B5EF4-FFF2-40B4-BE49-F238E27FC236}">
                <a16:creationId xmlns:a16="http://schemas.microsoft.com/office/drawing/2014/main" id="{62DC32C5-4108-4B3F-9109-A15961525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81" y="1844824"/>
            <a:ext cx="5495348" cy="3240360"/>
          </a:xfrm>
          <a:prstGeom prst="rect">
            <a:avLst/>
          </a:prstGeom>
        </p:spPr>
      </p:pic>
      <p:pic>
        <p:nvPicPr>
          <p:cNvPr id="13" name="Picture 12">
            <a:extLst>
              <a:ext uri="{FF2B5EF4-FFF2-40B4-BE49-F238E27FC236}">
                <a16:creationId xmlns:a16="http://schemas.microsoft.com/office/drawing/2014/main" id="{0FCBABB4-2178-46E6-9CB2-93A38BA5D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81" y="1859306"/>
            <a:ext cx="5495348" cy="3240360"/>
          </a:xfrm>
          <a:prstGeom prst="rect">
            <a:avLst/>
          </a:prstGeom>
        </p:spPr>
      </p:pic>
      <p:pic>
        <p:nvPicPr>
          <p:cNvPr id="15" name="Picture 14">
            <a:extLst>
              <a:ext uri="{FF2B5EF4-FFF2-40B4-BE49-F238E27FC236}">
                <a16:creationId xmlns:a16="http://schemas.microsoft.com/office/drawing/2014/main" id="{5DC93856-2603-4DE5-B070-6CA5034348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81" y="1830342"/>
            <a:ext cx="5495348" cy="3240360"/>
          </a:xfrm>
          <a:prstGeom prst="rect">
            <a:avLst/>
          </a:prstGeom>
        </p:spPr>
      </p:pic>
      <p:pic>
        <p:nvPicPr>
          <p:cNvPr id="17" name="Picture 16">
            <a:extLst>
              <a:ext uri="{FF2B5EF4-FFF2-40B4-BE49-F238E27FC236}">
                <a16:creationId xmlns:a16="http://schemas.microsoft.com/office/drawing/2014/main" id="{B4AED3B9-5E32-435D-9FBA-C5415D5C95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569" y="1830342"/>
            <a:ext cx="5495348" cy="3240360"/>
          </a:xfrm>
          <a:prstGeom prst="rect">
            <a:avLst/>
          </a:prstGeom>
        </p:spPr>
      </p:pic>
      <p:sp>
        <p:nvSpPr>
          <p:cNvPr id="18" name="Arrow: Curved Down 17">
            <a:extLst>
              <a:ext uri="{FF2B5EF4-FFF2-40B4-BE49-F238E27FC236}">
                <a16:creationId xmlns:a16="http://schemas.microsoft.com/office/drawing/2014/main" id="{E621F1AD-88FA-40BC-BAC4-B80E838F2A46}"/>
              </a:ext>
            </a:extLst>
          </p:cNvPr>
          <p:cNvSpPr/>
          <p:nvPr/>
        </p:nvSpPr>
        <p:spPr>
          <a:xfrm flipV="1">
            <a:off x="4561407" y="3068183"/>
            <a:ext cx="2992730" cy="721633"/>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707173"/>
              </a:solidFill>
              <a:effectLst/>
              <a:uLnTx/>
              <a:uFillTx/>
              <a:latin typeface="Trebuchet MS" panose="020B0603020202020204"/>
              <a:ea typeface="+mn-ea"/>
              <a:cs typeface="+mn-cs"/>
            </a:endParaRPr>
          </a:p>
        </p:txBody>
      </p:sp>
      <p:sp>
        <p:nvSpPr>
          <p:cNvPr id="19" name="TextBox 18">
            <a:extLst>
              <a:ext uri="{FF2B5EF4-FFF2-40B4-BE49-F238E27FC236}">
                <a16:creationId xmlns:a16="http://schemas.microsoft.com/office/drawing/2014/main" id="{79008BAB-5BB3-4406-A0A3-FD9F1E974B42}"/>
              </a:ext>
            </a:extLst>
          </p:cNvPr>
          <p:cNvSpPr txBox="1"/>
          <p:nvPr/>
        </p:nvSpPr>
        <p:spPr>
          <a:xfrm>
            <a:off x="7217824" y="3439722"/>
            <a:ext cx="23582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command lines!</a:t>
            </a:r>
          </a:p>
        </p:txBody>
      </p:sp>
    </p:spTree>
    <p:extLst>
      <p:ext uri="{BB962C8B-B14F-4D97-AF65-F5344CB8AC3E}">
        <p14:creationId xmlns:p14="http://schemas.microsoft.com/office/powerpoint/2010/main" val="340548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6759091-A559-46FD-830B-5CB6D043C4D9}"/>
              </a:ext>
            </a:extLst>
          </p:cNvPr>
          <p:cNvPicPr>
            <a:picLocks noChangeAspect="1"/>
          </p:cNvPicPr>
          <p:nvPr/>
        </p:nvPicPr>
        <p:blipFill>
          <a:blip r:embed="rId3"/>
          <a:stretch>
            <a:fillRect/>
          </a:stretch>
        </p:blipFill>
        <p:spPr>
          <a:xfrm>
            <a:off x="6054398" y="5370662"/>
            <a:ext cx="2284756" cy="1713567"/>
          </a:xfrm>
          <a:prstGeom prst="rect">
            <a:avLst/>
          </a:prstGeom>
        </p:spPr>
      </p:pic>
      <p:pic>
        <p:nvPicPr>
          <p:cNvPr id="69" name="Picture 68">
            <a:extLst>
              <a:ext uri="{FF2B5EF4-FFF2-40B4-BE49-F238E27FC236}">
                <a16:creationId xmlns:a16="http://schemas.microsoft.com/office/drawing/2014/main" id="{3F9027AD-45F3-4150-B718-53A213341203}"/>
              </a:ext>
            </a:extLst>
          </p:cNvPr>
          <p:cNvPicPr>
            <a:picLocks noChangeAspect="1"/>
          </p:cNvPicPr>
          <p:nvPr/>
        </p:nvPicPr>
        <p:blipFill>
          <a:blip r:embed="rId4"/>
          <a:stretch>
            <a:fillRect/>
          </a:stretch>
        </p:blipFill>
        <p:spPr>
          <a:xfrm>
            <a:off x="411844" y="874899"/>
            <a:ext cx="5318996" cy="3746063"/>
          </a:xfrm>
          <a:prstGeom prst="rect">
            <a:avLst/>
          </a:prstGeom>
        </p:spPr>
      </p:pic>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a:xfrm>
            <a:off x="480000" y="332656"/>
            <a:ext cx="9024739" cy="900000"/>
          </a:xfrm>
        </p:spPr>
        <p:txBody>
          <a:bodyPr/>
          <a:lstStyle/>
          <a:p>
            <a:r>
              <a:rPr lang="en-US" dirty="0"/>
              <a:t>Mastering the terminal</a:t>
            </a:r>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pic>
        <p:nvPicPr>
          <p:cNvPr id="7" name="Picture 2" descr="Folder - Free files and folders icons">
            <a:extLst>
              <a:ext uri="{FF2B5EF4-FFF2-40B4-BE49-F238E27FC236}">
                <a16:creationId xmlns:a16="http://schemas.microsoft.com/office/drawing/2014/main" id="{03BA1014-B477-46F3-A771-9AA9B96333F1}"/>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8184232" y="188640"/>
            <a:ext cx="990000" cy="99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DAAA3E-6563-4F52-B71A-56D5C00B9A73}"/>
              </a:ext>
            </a:extLst>
          </p:cNvPr>
          <p:cNvPicPr>
            <a:picLocks noChangeAspect="1"/>
          </p:cNvPicPr>
          <p:nvPr/>
        </p:nvPicPr>
        <p:blipFill>
          <a:blip r:embed="rId6"/>
          <a:stretch>
            <a:fillRect/>
          </a:stretch>
        </p:blipFill>
        <p:spPr>
          <a:xfrm>
            <a:off x="6627224" y="1541691"/>
            <a:ext cx="990000" cy="990000"/>
          </a:xfrm>
          <a:prstGeom prst="rect">
            <a:avLst/>
          </a:prstGeom>
        </p:spPr>
      </p:pic>
      <p:sp>
        <p:nvSpPr>
          <p:cNvPr id="9" name="TextBox 8">
            <a:extLst>
              <a:ext uri="{FF2B5EF4-FFF2-40B4-BE49-F238E27FC236}">
                <a16:creationId xmlns:a16="http://schemas.microsoft.com/office/drawing/2014/main" id="{0CBE5022-88C7-475D-AB04-15A0FD2A8532}"/>
              </a:ext>
            </a:extLst>
          </p:cNvPr>
          <p:cNvSpPr txBox="1"/>
          <p:nvPr/>
        </p:nvSpPr>
        <p:spPr>
          <a:xfrm>
            <a:off x="6816080" y="547973"/>
            <a:ext cx="38884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/nemo/project/home/&lt;username&gt;</a:t>
            </a:r>
          </a:p>
        </p:txBody>
      </p:sp>
      <p:pic>
        <p:nvPicPr>
          <p:cNvPr id="22" name="Picture 21">
            <a:extLst>
              <a:ext uri="{FF2B5EF4-FFF2-40B4-BE49-F238E27FC236}">
                <a16:creationId xmlns:a16="http://schemas.microsoft.com/office/drawing/2014/main" id="{37022D22-6296-441A-A16F-9816B8E8D59A}"/>
              </a:ext>
            </a:extLst>
          </p:cNvPr>
          <p:cNvPicPr>
            <a:picLocks noChangeAspect="1"/>
          </p:cNvPicPr>
          <p:nvPr/>
        </p:nvPicPr>
        <p:blipFill>
          <a:blip r:embed="rId7"/>
          <a:stretch>
            <a:fillRect/>
          </a:stretch>
        </p:blipFill>
        <p:spPr>
          <a:xfrm>
            <a:off x="413307" y="862142"/>
            <a:ext cx="5311658" cy="3714734"/>
          </a:xfrm>
          <a:prstGeom prst="rect">
            <a:avLst/>
          </a:prstGeom>
        </p:spPr>
      </p:pic>
      <p:pic>
        <p:nvPicPr>
          <p:cNvPr id="24" name="Picture 23">
            <a:extLst>
              <a:ext uri="{FF2B5EF4-FFF2-40B4-BE49-F238E27FC236}">
                <a16:creationId xmlns:a16="http://schemas.microsoft.com/office/drawing/2014/main" id="{84C84FD5-E418-43AC-A253-22AB7CA93C48}"/>
              </a:ext>
            </a:extLst>
          </p:cNvPr>
          <p:cNvPicPr>
            <a:picLocks noChangeAspect="1"/>
          </p:cNvPicPr>
          <p:nvPr/>
        </p:nvPicPr>
        <p:blipFill>
          <a:blip r:embed="rId8"/>
          <a:stretch>
            <a:fillRect/>
          </a:stretch>
        </p:blipFill>
        <p:spPr>
          <a:xfrm>
            <a:off x="413306" y="867218"/>
            <a:ext cx="5299700" cy="3731701"/>
          </a:xfrm>
          <a:prstGeom prst="rect">
            <a:avLst/>
          </a:prstGeom>
        </p:spPr>
      </p:pic>
      <p:pic>
        <p:nvPicPr>
          <p:cNvPr id="27" name="Picture 26">
            <a:extLst>
              <a:ext uri="{FF2B5EF4-FFF2-40B4-BE49-F238E27FC236}">
                <a16:creationId xmlns:a16="http://schemas.microsoft.com/office/drawing/2014/main" id="{557D8E3B-C018-426D-A9A9-FE85C111077C}"/>
              </a:ext>
            </a:extLst>
          </p:cNvPr>
          <p:cNvPicPr>
            <a:picLocks noChangeAspect="1"/>
          </p:cNvPicPr>
          <p:nvPr/>
        </p:nvPicPr>
        <p:blipFill>
          <a:blip r:embed="rId6"/>
          <a:stretch>
            <a:fillRect/>
          </a:stretch>
        </p:blipFill>
        <p:spPr>
          <a:xfrm>
            <a:off x="8207464" y="1512521"/>
            <a:ext cx="990000" cy="990000"/>
          </a:xfrm>
          <a:prstGeom prst="rect">
            <a:avLst/>
          </a:prstGeom>
        </p:spPr>
      </p:pic>
      <p:pic>
        <p:nvPicPr>
          <p:cNvPr id="29" name="Picture 28">
            <a:extLst>
              <a:ext uri="{FF2B5EF4-FFF2-40B4-BE49-F238E27FC236}">
                <a16:creationId xmlns:a16="http://schemas.microsoft.com/office/drawing/2014/main" id="{12780BEF-DC2E-4A69-914C-3E9BCE52BC41}"/>
              </a:ext>
            </a:extLst>
          </p:cNvPr>
          <p:cNvPicPr>
            <a:picLocks noChangeAspect="1"/>
          </p:cNvPicPr>
          <p:nvPr/>
        </p:nvPicPr>
        <p:blipFill>
          <a:blip r:embed="rId6"/>
          <a:stretch>
            <a:fillRect/>
          </a:stretch>
        </p:blipFill>
        <p:spPr>
          <a:xfrm>
            <a:off x="6627224" y="2975252"/>
            <a:ext cx="990000" cy="990000"/>
          </a:xfrm>
          <a:prstGeom prst="rect">
            <a:avLst/>
          </a:prstGeom>
        </p:spPr>
      </p:pic>
      <p:sp>
        <p:nvSpPr>
          <p:cNvPr id="30" name="TextBox 29">
            <a:extLst>
              <a:ext uri="{FF2B5EF4-FFF2-40B4-BE49-F238E27FC236}">
                <a16:creationId xmlns:a16="http://schemas.microsoft.com/office/drawing/2014/main" id="{F0A815D3-6477-4F3E-8BCB-E874A4592F92}"/>
              </a:ext>
            </a:extLst>
          </p:cNvPr>
          <p:cNvSpPr txBox="1"/>
          <p:nvPr/>
        </p:nvSpPr>
        <p:spPr>
          <a:xfrm>
            <a:off x="6732152" y="1951412"/>
            <a:ext cx="814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home</a:t>
            </a:r>
          </a:p>
        </p:txBody>
      </p:sp>
      <p:sp>
        <p:nvSpPr>
          <p:cNvPr id="31" name="TextBox 30">
            <a:extLst>
              <a:ext uri="{FF2B5EF4-FFF2-40B4-BE49-F238E27FC236}">
                <a16:creationId xmlns:a16="http://schemas.microsoft.com/office/drawing/2014/main" id="{1F5C289B-5B1C-4881-B5D0-1658274BFD10}"/>
              </a:ext>
            </a:extLst>
          </p:cNvPr>
          <p:cNvSpPr txBox="1"/>
          <p:nvPr/>
        </p:nvSpPr>
        <p:spPr>
          <a:xfrm>
            <a:off x="6589711" y="3394718"/>
            <a:ext cx="12961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working</a:t>
            </a:r>
          </a:p>
        </p:txBody>
      </p:sp>
      <p:pic>
        <p:nvPicPr>
          <p:cNvPr id="33" name="Picture 32">
            <a:extLst>
              <a:ext uri="{FF2B5EF4-FFF2-40B4-BE49-F238E27FC236}">
                <a16:creationId xmlns:a16="http://schemas.microsoft.com/office/drawing/2014/main" id="{B30BA576-6445-4072-8956-3BE2A183174D}"/>
              </a:ext>
            </a:extLst>
          </p:cNvPr>
          <p:cNvPicPr>
            <a:picLocks noChangeAspect="1"/>
          </p:cNvPicPr>
          <p:nvPr/>
        </p:nvPicPr>
        <p:blipFill>
          <a:blip r:embed="rId6"/>
          <a:stretch>
            <a:fillRect/>
          </a:stretch>
        </p:blipFill>
        <p:spPr>
          <a:xfrm>
            <a:off x="6627223" y="4408813"/>
            <a:ext cx="990000" cy="990000"/>
          </a:xfrm>
          <a:prstGeom prst="rect">
            <a:avLst/>
          </a:prstGeom>
        </p:spPr>
      </p:pic>
      <p:sp>
        <p:nvSpPr>
          <p:cNvPr id="34" name="TextBox 33">
            <a:extLst>
              <a:ext uri="{FF2B5EF4-FFF2-40B4-BE49-F238E27FC236}">
                <a16:creationId xmlns:a16="http://schemas.microsoft.com/office/drawing/2014/main" id="{F0CC687F-01B4-4FFC-B192-B25A74960234}"/>
              </a:ext>
            </a:extLst>
          </p:cNvPr>
          <p:cNvSpPr txBox="1"/>
          <p:nvPr/>
        </p:nvSpPr>
        <p:spPr>
          <a:xfrm>
            <a:off x="6226313" y="4878419"/>
            <a:ext cx="1791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your name</a:t>
            </a:r>
          </a:p>
        </p:txBody>
      </p:sp>
      <p:grpSp>
        <p:nvGrpSpPr>
          <p:cNvPr id="42" name="Group 41">
            <a:extLst>
              <a:ext uri="{FF2B5EF4-FFF2-40B4-BE49-F238E27FC236}">
                <a16:creationId xmlns:a16="http://schemas.microsoft.com/office/drawing/2014/main" id="{FAD4131F-3267-4335-BAAD-F8B16C2E71EB}"/>
              </a:ext>
            </a:extLst>
          </p:cNvPr>
          <p:cNvGrpSpPr/>
          <p:nvPr/>
        </p:nvGrpSpPr>
        <p:grpSpPr>
          <a:xfrm>
            <a:off x="7122223" y="1128763"/>
            <a:ext cx="3231305" cy="504056"/>
            <a:chOff x="7122223" y="1556792"/>
            <a:chExt cx="3231305" cy="504056"/>
          </a:xfrm>
        </p:grpSpPr>
        <p:cxnSp>
          <p:nvCxnSpPr>
            <p:cNvPr id="36" name="Straight Connector 35">
              <a:extLst>
                <a:ext uri="{FF2B5EF4-FFF2-40B4-BE49-F238E27FC236}">
                  <a16:creationId xmlns:a16="http://schemas.microsoft.com/office/drawing/2014/main" id="{18304E93-161F-471B-9DFB-DBEC7556E295}"/>
                </a:ext>
              </a:extLst>
            </p:cNvPr>
            <p:cNvCxnSpPr/>
            <p:nvPr/>
          </p:nvCxnSpPr>
          <p:spPr>
            <a:xfrm>
              <a:off x="7122223" y="1772816"/>
              <a:ext cx="323130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C9DE3E4-833B-45DC-8BAA-60BDCE432570}"/>
                </a:ext>
              </a:extLst>
            </p:cNvPr>
            <p:cNvCxnSpPr/>
            <p:nvPr/>
          </p:nvCxnSpPr>
          <p:spPr>
            <a:xfrm>
              <a:off x="7122223" y="1772816"/>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1C67B6-D09F-44A5-8D78-0DD53DD10841}"/>
                </a:ext>
              </a:extLst>
            </p:cNvPr>
            <p:cNvCxnSpPr/>
            <p:nvPr/>
          </p:nvCxnSpPr>
          <p:spPr>
            <a:xfrm>
              <a:off x="8688288" y="1772816"/>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1A3321-DD44-45E0-911C-551A14166329}"/>
                </a:ext>
              </a:extLst>
            </p:cNvPr>
            <p:cNvCxnSpPr/>
            <p:nvPr/>
          </p:nvCxnSpPr>
          <p:spPr>
            <a:xfrm>
              <a:off x="10344472" y="1772816"/>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A37B518-4849-49D2-9803-5EDAC574FB1D}"/>
                </a:ext>
              </a:extLst>
            </p:cNvPr>
            <p:cNvCxnSpPr/>
            <p:nvPr/>
          </p:nvCxnSpPr>
          <p:spPr>
            <a:xfrm>
              <a:off x="8688288" y="1556792"/>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B9F89256-DF2D-415C-B20F-2CA6A2FD354D}"/>
              </a:ext>
            </a:extLst>
          </p:cNvPr>
          <p:cNvCxnSpPr>
            <a:cxnSpLocks/>
          </p:cNvCxnSpPr>
          <p:nvPr/>
        </p:nvCxnSpPr>
        <p:spPr>
          <a:xfrm flipH="1">
            <a:off x="7122223" y="2496915"/>
            <a:ext cx="1" cy="613296"/>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12AA41-17B2-4A50-A01C-03481C832D1A}"/>
              </a:ext>
            </a:extLst>
          </p:cNvPr>
          <p:cNvCxnSpPr>
            <a:cxnSpLocks/>
          </p:cNvCxnSpPr>
          <p:nvPr/>
        </p:nvCxnSpPr>
        <p:spPr>
          <a:xfrm flipH="1">
            <a:off x="7122221" y="3937075"/>
            <a:ext cx="1" cy="61329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47E48FD-7F88-485C-9255-E5DB94435052}"/>
              </a:ext>
            </a:extLst>
          </p:cNvPr>
          <p:cNvCxnSpPr/>
          <p:nvPr/>
        </p:nvCxnSpPr>
        <p:spPr>
          <a:xfrm>
            <a:off x="7122223" y="4243723"/>
            <a:ext cx="323130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E96C5B-C609-481A-B883-4FCA290B42D3}"/>
              </a:ext>
            </a:extLst>
          </p:cNvPr>
          <p:cNvCxnSpPr/>
          <p:nvPr/>
        </p:nvCxnSpPr>
        <p:spPr>
          <a:xfrm>
            <a:off x="8688288" y="4243723"/>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A2E16CC-BCBA-462B-B0B8-662057F9DCF9}"/>
              </a:ext>
            </a:extLst>
          </p:cNvPr>
          <p:cNvCxnSpPr/>
          <p:nvPr/>
        </p:nvCxnSpPr>
        <p:spPr>
          <a:xfrm>
            <a:off x="10344472" y="4243723"/>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4F1D8C1F-B76A-4A5A-AC3C-5CBBE7D2037A}"/>
              </a:ext>
            </a:extLst>
          </p:cNvPr>
          <p:cNvPicPr>
            <a:picLocks noChangeAspect="1"/>
          </p:cNvPicPr>
          <p:nvPr/>
        </p:nvPicPr>
        <p:blipFill>
          <a:blip r:embed="rId6"/>
          <a:stretch>
            <a:fillRect/>
          </a:stretch>
        </p:blipFill>
        <p:spPr>
          <a:xfrm>
            <a:off x="8198408" y="4412729"/>
            <a:ext cx="990000" cy="990000"/>
          </a:xfrm>
          <a:prstGeom prst="rect">
            <a:avLst/>
          </a:prstGeom>
        </p:spPr>
      </p:pic>
      <p:pic>
        <p:nvPicPr>
          <p:cNvPr id="52" name="Picture 51">
            <a:extLst>
              <a:ext uri="{FF2B5EF4-FFF2-40B4-BE49-F238E27FC236}">
                <a16:creationId xmlns:a16="http://schemas.microsoft.com/office/drawing/2014/main" id="{E35E91D1-AA81-4D50-9198-E89940CA091A}"/>
              </a:ext>
            </a:extLst>
          </p:cNvPr>
          <p:cNvPicPr>
            <a:picLocks noChangeAspect="1"/>
          </p:cNvPicPr>
          <p:nvPr/>
        </p:nvPicPr>
        <p:blipFill>
          <a:blip r:embed="rId6"/>
          <a:stretch>
            <a:fillRect/>
          </a:stretch>
        </p:blipFill>
        <p:spPr>
          <a:xfrm>
            <a:off x="9849472" y="4432136"/>
            <a:ext cx="990000" cy="990000"/>
          </a:xfrm>
          <a:prstGeom prst="rect">
            <a:avLst/>
          </a:prstGeom>
        </p:spPr>
      </p:pic>
      <p:cxnSp>
        <p:nvCxnSpPr>
          <p:cNvPr id="53" name="Straight Connector 52">
            <a:extLst>
              <a:ext uri="{FF2B5EF4-FFF2-40B4-BE49-F238E27FC236}">
                <a16:creationId xmlns:a16="http://schemas.microsoft.com/office/drawing/2014/main" id="{C8EF42F4-14CA-4D84-8649-DA6929BF40A8}"/>
              </a:ext>
            </a:extLst>
          </p:cNvPr>
          <p:cNvCxnSpPr/>
          <p:nvPr/>
        </p:nvCxnSpPr>
        <p:spPr>
          <a:xfrm>
            <a:off x="7113167" y="7571960"/>
            <a:ext cx="323130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6E537BD-A599-4505-8210-024567062EC1}"/>
              </a:ext>
            </a:extLst>
          </p:cNvPr>
          <p:cNvCxnSpPr/>
          <p:nvPr/>
        </p:nvCxnSpPr>
        <p:spPr>
          <a:xfrm>
            <a:off x="8679232" y="7571960"/>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A9988D-9835-4160-8FB6-DCF3F8D996B1}"/>
              </a:ext>
            </a:extLst>
          </p:cNvPr>
          <p:cNvCxnSpPr/>
          <p:nvPr/>
        </p:nvCxnSpPr>
        <p:spPr>
          <a:xfrm>
            <a:off x="10335416" y="7571960"/>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2A3E172-3420-4236-9F4C-5E56FE41B7EF}"/>
              </a:ext>
            </a:extLst>
          </p:cNvPr>
          <p:cNvSpPr txBox="1"/>
          <p:nvPr/>
        </p:nvSpPr>
        <p:spPr>
          <a:xfrm>
            <a:off x="7792380" y="4724331"/>
            <a:ext cx="17918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other lab member</a:t>
            </a:r>
          </a:p>
        </p:txBody>
      </p:sp>
      <p:sp>
        <p:nvSpPr>
          <p:cNvPr id="57" name="TextBox 56">
            <a:extLst>
              <a:ext uri="{FF2B5EF4-FFF2-40B4-BE49-F238E27FC236}">
                <a16:creationId xmlns:a16="http://schemas.microsoft.com/office/drawing/2014/main" id="{918DBD4F-EFA7-4D8B-8072-689E98E82F56}"/>
              </a:ext>
            </a:extLst>
          </p:cNvPr>
          <p:cNvSpPr txBox="1"/>
          <p:nvPr/>
        </p:nvSpPr>
        <p:spPr>
          <a:xfrm>
            <a:off x="9448564" y="4724331"/>
            <a:ext cx="17918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another lab member</a:t>
            </a:r>
          </a:p>
        </p:txBody>
      </p:sp>
      <p:cxnSp>
        <p:nvCxnSpPr>
          <p:cNvPr id="60" name="Straight Connector 59">
            <a:extLst>
              <a:ext uri="{FF2B5EF4-FFF2-40B4-BE49-F238E27FC236}">
                <a16:creationId xmlns:a16="http://schemas.microsoft.com/office/drawing/2014/main" id="{C4295E72-01DF-4CEA-B209-B4FC4EBA00C3}"/>
              </a:ext>
            </a:extLst>
          </p:cNvPr>
          <p:cNvCxnSpPr>
            <a:cxnSpLocks/>
          </p:cNvCxnSpPr>
          <p:nvPr/>
        </p:nvCxnSpPr>
        <p:spPr>
          <a:xfrm flipH="1">
            <a:off x="7113167" y="5351116"/>
            <a:ext cx="1" cy="3093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AB89532-8A11-4415-AE39-8F30C65CB0AD}"/>
              </a:ext>
            </a:extLst>
          </p:cNvPr>
          <p:cNvSpPr txBox="1"/>
          <p:nvPr/>
        </p:nvSpPr>
        <p:spPr>
          <a:xfrm>
            <a:off x="6240016" y="6021288"/>
            <a:ext cx="17918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stuff</a:t>
            </a:r>
          </a:p>
        </p:txBody>
      </p:sp>
      <p:sp>
        <p:nvSpPr>
          <p:cNvPr id="65" name="TextBox 64">
            <a:extLst>
              <a:ext uri="{FF2B5EF4-FFF2-40B4-BE49-F238E27FC236}">
                <a16:creationId xmlns:a16="http://schemas.microsoft.com/office/drawing/2014/main" id="{C97EBA20-F28F-4206-8C56-0965231F04A2}"/>
              </a:ext>
            </a:extLst>
          </p:cNvPr>
          <p:cNvSpPr txBox="1"/>
          <p:nvPr/>
        </p:nvSpPr>
        <p:spPr>
          <a:xfrm>
            <a:off x="385762" y="4675545"/>
            <a:ext cx="4631251" cy="2215991"/>
          </a:xfrm>
          <a:prstGeom prst="rect">
            <a:avLst/>
          </a:prstGeom>
          <a:solidFill>
            <a:schemeClr val="bg2">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realpath</a:t>
            </a: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ls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path/to/directory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$HOME</a:t>
            </a:r>
          </a:p>
        </p:txBody>
      </p:sp>
      <p:sp>
        <p:nvSpPr>
          <p:cNvPr id="12" name="TextBox 11">
            <a:extLst>
              <a:ext uri="{FF2B5EF4-FFF2-40B4-BE49-F238E27FC236}">
                <a16:creationId xmlns:a16="http://schemas.microsoft.com/office/drawing/2014/main" id="{F336C5B6-5B3D-4A50-82FB-C9256E14E64C}"/>
              </a:ext>
            </a:extLst>
          </p:cNvPr>
          <p:cNvSpPr txBox="1"/>
          <p:nvPr/>
        </p:nvSpPr>
        <p:spPr>
          <a:xfrm>
            <a:off x="8821161" y="2922063"/>
            <a:ext cx="165618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6DDBDE"/>
                </a:solidFill>
                <a:effectLst/>
                <a:uLnTx/>
                <a:uFillTx/>
                <a:latin typeface="Trebuchet MS" panose="020B0603020202020204"/>
                <a:ea typeface="+mn-ea"/>
                <a:cs typeface="+mn-cs"/>
              </a:rPr>
              <a:t>soft links</a:t>
            </a:r>
            <a:br>
              <a:rPr kumimoji="0" lang="en-GB" sz="2000" b="0" i="0" u="none" strike="noStrike" kern="1200" cap="none" spc="0" normalizeH="0" baseline="0" noProof="0" dirty="0">
                <a:ln>
                  <a:noFill/>
                </a:ln>
                <a:solidFill>
                  <a:srgbClr val="6DDBDE"/>
                </a:solidFill>
                <a:effectLst/>
                <a:uLnTx/>
                <a:uFillTx/>
                <a:latin typeface="Trebuchet MS" panose="020B0603020202020204"/>
                <a:ea typeface="+mn-ea"/>
                <a:cs typeface="+mn-cs"/>
              </a:rPr>
            </a:br>
            <a:r>
              <a:rPr kumimoji="0" lang="en-GB" sz="2000" b="0" i="0" u="none" strike="noStrike" kern="1200" cap="none" spc="0" normalizeH="0" baseline="0" noProof="0" dirty="0">
                <a:ln>
                  <a:noFill/>
                </a:ln>
                <a:solidFill>
                  <a:srgbClr val="4201F9"/>
                </a:solidFill>
                <a:effectLst/>
                <a:uLnTx/>
                <a:uFillTx/>
                <a:latin typeface="Trebuchet MS" panose="020B0603020202020204"/>
                <a:ea typeface="+mn-ea"/>
                <a:cs typeface="+mn-cs"/>
              </a:rPr>
              <a:t>folder</a:t>
            </a:r>
            <a:r>
              <a:rPr kumimoji="0" lang="en-GB" sz="2000" b="0" i="0" u="none" strike="noStrike" kern="1200" cap="none" spc="0" normalizeH="0" baseline="0" noProof="0" dirty="0">
                <a:ln>
                  <a:noFill/>
                </a:ln>
                <a:solidFill>
                  <a:srgbClr val="6DDBDE"/>
                </a:solidFill>
                <a:effectLst/>
                <a:uLnTx/>
                <a:uFillTx/>
                <a:latin typeface="Trebuchet MS" panose="020B0603020202020204"/>
                <a:ea typeface="+mn-ea"/>
                <a:cs typeface="+mn-cs"/>
              </a:rPr>
              <a:t/>
            </a:r>
            <a:br>
              <a:rPr kumimoji="0" lang="en-GB" sz="2000" b="0" i="0" u="none" strike="noStrike" kern="1200" cap="none" spc="0" normalizeH="0" baseline="0" noProof="0" dirty="0">
                <a:ln>
                  <a:noFill/>
                </a:ln>
                <a:solidFill>
                  <a:srgbClr val="6DDBDE"/>
                </a:solidFill>
                <a:effectLst/>
                <a:uLnTx/>
                <a:uFillTx/>
                <a:latin typeface="Trebuchet MS" panose="020B0603020202020204"/>
                <a:ea typeface="+mn-ea"/>
                <a:cs typeface="+mn-cs"/>
              </a:rPr>
            </a:br>
            <a:r>
              <a:rPr kumimoji="0" lang="en-GB" sz="2000" b="0" i="0" u="none" strike="noStrike" kern="1200" cap="none" spc="0" normalizeH="0" baseline="0" noProof="0" dirty="0">
                <a:ln>
                  <a:noFill/>
                </a:ln>
                <a:solidFill>
                  <a:srgbClr val="47B33F"/>
                </a:solidFill>
                <a:effectLst/>
                <a:uLnTx/>
                <a:uFillTx/>
                <a:latin typeface="Trebuchet MS" panose="020B0603020202020204"/>
                <a:ea typeface="+mn-ea"/>
                <a:cs typeface="+mn-cs"/>
              </a:rPr>
              <a:t>executable</a:t>
            </a:r>
          </a:p>
        </p:txBody>
      </p:sp>
      <p:pic>
        <p:nvPicPr>
          <p:cNvPr id="63" name="Picture 62">
            <a:extLst>
              <a:ext uri="{FF2B5EF4-FFF2-40B4-BE49-F238E27FC236}">
                <a16:creationId xmlns:a16="http://schemas.microsoft.com/office/drawing/2014/main" id="{3A323809-1942-47CE-B5A7-78293EE1F480}"/>
              </a:ext>
            </a:extLst>
          </p:cNvPr>
          <p:cNvPicPr>
            <a:picLocks noChangeAspect="1"/>
          </p:cNvPicPr>
          <p:nvPr/>
        </p:nvPicPr>
        <p:blipFill>
          <a:blip r:embed="rId6">
            <a:duotone>
              <a:prstClr val="black"/>
              <a:srgbClr val="57FFF7">
                <a:tint val="45000"/>
                <a:satMod val="400000"/>
              </a:srgbClr>
            </a:duotone>
          </a:blip>
          <a:stretch>
            <a:fillRect/>
          </a:stretch>
        </p:blipFill>
        <p:spPr>
          <a:xfrm>
            <a:off x="6627221" y="1541257"/>
            <a:ext cx="990000" cy="990000"/>
          </a:xfrm>
          <a:prstGeom prst="rect">
            <a:avLst/>
          </a:prstGeom>
        </p:spPr>
      </p:pic>
      <p:sp>
        <p:nvSpPr>
          <p:cNvPr id="64" name="TextBox 63">
            <a:extLst>
              <a:ext uri="{FF2B5EF4-FFF2-40B4-BE49-F238E27FC236}">
                <a16:creationId xmlns:a16="http://schemas.microsoft.com/office/drawing/2014/main" id="{A662B491-E804-4DD9-B485-9D52F3EC7429}"/>
              </a:ext>
            </a:extLst>
          </p:cNvPr>
          <p:cNvSpPr txBox="1"/>
          <p:nvPr/>
        </p:nvSpPr>
        <p:spPr>
          <a:xfrm>
            <a:off x="6732149" y="1950978"/>
            <a:ext cx="814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home</a:t>
            </a:r>
          </a:p>
        </p:txBody>
      </p:sp>
      <p:sp>
        <p:nvSpPr>
          <p:cNvPr id="66" name="TextBox 65">
            <a:extLst>
              <a:ext uri="{FF2B5EF4-FFF2-40B4-BE49-F238E27FC236}">
                <a16:creationId xmlns:a16="http://schemas.microsoft.com/office/drawing/2014/main" id="{7926A527-D671-42EF-82CB-7C7B495514F2}"/>
              </a:ext>
            </a:extLst>
          </p:cNvPr>
          <p:cNvSpPr txBox="1"/>
          <p:nvPr/>
        </p:nvSpPr>
        <p:spPr>
          <a:xfrm>
            <a:off x="8054791" y="1921372"/>
            <a:ext cx="22896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000000"/>
                </a:solidFill>
                <a:effectLst/>
                <a:uLnTx/>
                <a:uFillTx/>
                <a:latin typeface="Trebuchet MS" panose="020B0603020202020204"/>
                <a:ea typeface="+mn-ea"/>
                <a:cs typeface="+mn-cs"/>
              </a:rPr>
              <a:t>ondemand</a:t>
            </a:r>
            <a:endPar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pic>
        <p:nvPicPr>
          <p:cNvPr id="68" name="Picture 67">
            <a:extLst>
              <a:ext uri="{FF2B5EF4-FFF2-40B4-BE49-F238E27FC236}">
                <a16:creationId xmlns:a16="http://schemas.microsoft.com/office/drawing/2014/main" id="{0FD0B891-ABB9-4338-BA57-8DBB628BF1E1}"/>
              </a:ext>
            </a:extLst>
          </p:cNvPr>
          <p:cNvPicPr>
            <a:picLocks noChangeAspect="1"/>
          </p:cNvPicPr>
          <p:nvPr/>
        </p:nvPicPr>
        <p:blipFill>
          <a:blip r:embed="rId3">
            <a:duotone>
              <a:prstClr val="black"/>
              <a:srgbClr val="00B050">
                <a:tint val="45000"/>
                <a:satMod val="400000"/>
              </a:srgbClr>
            </a:duotone>
          </a:blip>
          <a:stretch>
            <a:fillRect/>
          </a:stretch>
        </p:blipFill>
        <p:spPr>
          <a:xfrm>
            <a:off x="9316161" y="1306459"/>
            <a:ext cx="2284756" cy="1713567"/>
          </a:xfrm>
          <a:prstGeom prst="rect">
            <a:avLst/>
          </a:prstGeom>
        </p:spPr>
      </p:pic>
      <p:sp>
        <p:nvSpPr>
          <p:cNvPr id="70" name="TextBox 69">
            <a:extLst>
              <a:ext uri="{FF2B5EF4-FFF2-40B4-BE49-F238E27FC236}">
                <a16:creationId xmlns:a16="http://schemas.microsoft.com/office/drawing/2014/main" id="{07A69636-D82D-473E-8A89-BFC08FAA0A15}"/>
              </a:ext>
            </a:extLst>
          </p:cNvPr>
          <p:cNvSpPr txBox="1"/>
          <p:nvPr/>
        </p:nvSpPr>
        <p:spPr>
          <a:xfrm>
            <a:off x="10183160" y="1916078"/>
            <a:ext cx="22896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file</a:t>
            </a:r>
          </a:p>
        </p:txBody>
      </p:sp>
      <p:pic>
        <p:nvPicPr>
          <p:cNvPr id="74" name="Picture 73">
            <a:extLst>
              <a:ext uri="{FF2B5EF4-FFF2-40B4-BE49-F238E27FC236}">
                <a16:creationId xmlns:a16="http://schemas.microsoft.com/office/drawing/2014/main" id="{A7B8404F-0D8B-4241-87B1-6CDE583FA08E}"/>
              </a:ext>
            </a:extLst>
          </p:cNvPr>
          <p:cNvPicPr>
            <a:picLocks noChangeAspect="1"/>
          </p:cNvPicPr>
          <p:nvPr/>
        </p:nvPicPr>
        <p:blipFill>
          <a:blip r:embed="rId9">
            <a:duotone>
              <a:schemeClr val="accent6">
                <a:shade val="45000"/>
                <a:satMod val="135000"/>
              </a:schemeClr>
              <a:prstClr val="white"/>
            </a:duotone>
            <a:extLst>
              <a:ext uri="{BEBA8EAE-BF5A-486C-A8C5-ECC9F3942E4B}">
                <a14:imgProps xmlns:a14="http://schemas.microsoft.com/office/drawing/2010/main">
                  <a14:imgLayer r:embed="rId10">
                    <a14:imgEffect>
                      <a14:colorTemperature colorTemp="4700"/>
                    </a14:imgEffect>
                    <a14:imgEffect>
                      <a14:saturation sat="400000"/>
                    </a14:imgEffect>
                  </a14:imgLayer>
                </a14:imgProps>
              </a:ext>
            </a:extLst>
          </a:blip>
          <a:stretch>
            <a:fillRect/>
          </a:stretch>
        </p:blipFill>
        <p:spPr>
          <a:xfrm>
            <a:off x="9316161" y="1301551"/>
            <a:ext cx="2284756" cy="1713567"/>
          </a:xfrm>
          <a:prstGeom prst="rect">
            <a:avLst/>
          </a:prstGeom>
        </p:spPr>
      </p:pic>
      <p:pic>
        <p:nvPicPr>
          <p:cNvPr id="59" name="Picture 58">
            <a:extLst>
              <a:ext uri="{FF2B5EF4-FFF2-40B4-BE49-F238E27FC236}">
                <a16:creationId xmlns:a16="http://schemas.microsoft.com/office/drawing/2014/main" id="{3CD6DA79-E872-4666-BC99-DFB111BC716F}"/>
              </a:ext>
            </a:extLst>
          </p:cNvPr>
          <p:cNvPicPr>
            <a:picLocks noChangeAspect="1"/>
          </p:cNvPicPr>
          <p:nvPr/>
        </p:nvPicPr>
        <p:blipFill>
          <a:blip r:embed="rId6">
            <a:duotone>
              <a:prstClr val="black"/>
              <a:srgbClr val="4201F9">
                <a:tint val="45000"/>
                <a:satMod val="400000"/>
              </a:srgbClr>
            </a:duotone>
          </a:blip>
          <a:stretch>
            <a:fillRect/>
          </a:stretch>
        </p:blipFill>
        <p:spPr>
          <a:xfrm>
            <a:off x="8207461" y="1503545"/>
            <a:ext cx="990000" cy="990000"/>
          </a:xfrm>
          <a:prstGeom prst="rect">
            <a:avLst/>
          </a:prstGeom>
        </p:spPr>
      </p:pic>
      <p:sp>
        <p:nvSpPr>
          <p:cNvPr id="73" name="TextBox 72">
            <a:extLst>
              <a:ext uri="{FF2B5EF4-FFF2-40B4-BE49-F238E27FC236}">
                <a16:creationId xmlns:a16="http://schemas.microsoft.com/office/drawing/2014/main" id="{CA824F51-FC86-411C-B1F9-4DBF23ADBB93}"/>
              </a:ext>
            </a:extLst>
          </p:cNvPr>
          <p:cNvSpPr txBox="1"/>
          <p:nvPr/>
        </p:nvSpPr>
        <p:spPr>
          <a:xfrm>
            <a:off x="8054791" y="1926192"/>
            <a:ext cx="22896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000000"/>
                </a:solidFill>
                <a:effectLst/>
                <a:uLnTx/>
                <a:uFillTx/>
                <a:latin typeface="Trebuchet MS" panose="020B0603020202020204"/>
                <a:ea typeface="+mn-ea"/>
                <a:cs typeface="+mn-cs"/>
              </a:rPr>
              <a:t>ondemand</a:t>
            </a:r>
            <a:endPar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pic>
        <p:nvPicPr>
          <p:cNvPr id="25" name="Picture 24">
            <a:extLst>
              <a:ext uri="{FF2B5EF4-FFF2-40B4-BE49-F238E27FC236}">
                <a16:creationId xmlns:a16="http://schemas.microsoft.com/office/drawing/2014/main" id="{A2834702-ECD9-4EBC-84E2-21F8852D5E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0859" y="894941"/>
            <a:ext cx="5299699" cy="3696293"/>
          </a:xfrm>
          <a:prstGeom prst="rect">
            <a:avLst/>
          </a:prstGeom>
        </p:spPr>
      </p:pic>
      <p:sp>
        <p:nvSpPr>
          <p:cNvPr id="72" name="Rectangle 71">
            <a:extLst>
              <a:ext uri="{FF2B5EF4-FFF2-40B4-BE49-F238E27FC236}">
                <a16:creationId xmlns:a16="http://schemas.microsoft.com/office/drawing/2014/main" id="{1DB2C4D8-FCF4-4DAF-B574-57F0F17C17B1}"/>
              </a:ext>
            </a:extLst>
          </p:cNvPr>
          <p:cNvSpPr/>
          <p:nvPr/>
        </p:nvSpPr>
        <p:spPr>
          <a:xfrm>
            <a:off x="3143672" y="887257"/>
            <a:ext cx="432048" cy="16548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75" name="Rectangle 74">
            <a:extLst>
              <a:ext uri="{FF2B5EF4-FFF2-40B4-BE49-F238E27FC236}">
                <a16:creationId xmlns:a16="http://schemas.microsoft.com/office/drawing/2014/main" id="{5F5F1914-F8C9-4952-AB1B-35989965A8D9}"/>
              </a:ext>
            </a:extLst>
          </p:cNvPr>
          <p:cNvSpPr/>
          <p:nvPr/>
        </p:nvSpPr>
        <p:spPr>
          <a:xfrm>
            <a:off x="2207568" y="3212976"/>
            <a:ext cx="432048" cy="19291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496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4" grpId="0"/>
      <p:bldP spid="56" grpId="0"/>
      <p:bldP spid="57" grpId="0"/>
      <p:bldP spid="61" grpId="0"/>
      <p:bldP spid="12" grpId="0"/>
      <p:bldP spid="64" grpId="0"/>
      <p:bldP spid="66" grpId="0"/>
      <p:bldP spid="70" grpId="0"/>
      <p:bldP spid="73" grpId="0"/>
      <p:bldP spid="72" grpId="0" animBg="1"/>
      <p:bldP spid="7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GB" dirty="0"/>
              <a:t>Command line basics</a:t>
            </a:r>
            <a:endParaRPr lang="en-US" dirty="0"/>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lstStyle/>
          <a:p>
            <a:r>
              <a:rPr lang="en-US" dirty="0"/>
              <a:t>Get directory listing</a:t>
            </a:r>
          </a:p>
          <a:p>
            <a:pPr lvl="2"/>
            <a:r>
              <a:rPr lang="en-US" i="1" dirty="0"/>
              <a:t>ls </a:t>
            </a:r>
          </a:p>
          <a:p>
            <a:pPr lvl="2"/>
            <a:r>
              <a:rPr lang="en-US" i="1" dirty="0"/>
              <a:t>ls path</a:t>
            </a:r>
          </a:p>
          <a:p>
            <a:r>
              <a:rPr lang="en-US" dirty="0"/>
              <a:t>Print working directory</a:t>
            </a:r>
          </a:p>
          <a:p>
            <a:pPr lvl="2"/>
            <a:r>
              <a:rPr lang="en-US" i="1" dirty="0" err="1"/>
              <a:t>p</a:t>
            </a:r>
            <a:r>
              <a:rPr lang="en-US" i="1" dirty="0" err="1" smtClean="0"/>
              <a:t>wd</a:t>
            </a:r>
            <a:endParaRPr lang="en-US" i="1" dirty="0" smtClean="0"/>
          </a:p>
          <a:p>
            <a:pPr lvl="2"/>
            <a:r>
              <a:rPr lang="en-US" i="1" dirty="0" err="1"/>
              <a:t>r</a:t>
            </a:r>
            <a:r>
              <a:rPr lang="en-US" i="1" dirty="0" err="1" smtClean="0"/>
              <a:t>ealpath</a:t>
            </a:r>
            <a:r>
              <a:rPr lang="en-US" i="1" dirty="0" smtClean="0"/>
              <a:t> .</a:t>
            </a:r>
            <a:endParaRPr lang="en-US" i="1" dirty="0"/>
          </a:p>
          <a:p>
            <a:r>
              <a:rPr lang="en-US" dirty="0"/>
              <a:t>Change directory</a:t>
            </a:r>
          </a:p>
          <a:p>
            <a:pPr lvl="2"/>
            <a:r>
              <a:rPr lang="en-US" i="1" dirty="0"/>
              <a:t>cd path</a:t>
            </a:r>
          </a:p>
          <a:p>
            <a:pPr lvl="2"/>
            <a:r>
              <a:rPr lang="en-US" i="1" dirty="0"/>
              <a:t>cd</a:t>
            </a:r>
            <a:r>
              <a:rPr lang="en-US" dirty="0"/>
              <a:t> # without arguments takes you back to your home directory</a:t>
            </a:r>
          </a:p>
          <a:p>
            <a:pPr lvl="2"/>
            <a:r>
              <a:rPr lang="en-US" i="1" dirty="0"/>
              <a:t>cd ..</a:t>
            </a:r>
            <a:r>
              <a:rPr lang="en-US" dirty="0"/>
              <a:t> # change to the directory one level up</a:t>
            </a:r>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smtClean="0"/>
              <a:pPr/>
              <a:t>13</a:t>
            </a:fld>
            <a:endParaRPr lang="en-GB" dirty="0"/>
          </a:p>
        </p:txBody>
      </p:sp>
    </p:spTree>
    <p:extLst>
      <p:ext uri="{BB962C8B-B14F-4D97-AF65-F5344CB8AC3E}">
        <p14:creationId xmlns:p14="http://schemas.microsoft.com/office/powerpoint/2010/main" val="2603353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F252F8-6681-4038-B90F-C80D77E0CE4D}"/>
              </a:ext>
            </a:extLst>
          </p:cNvPr>
          <p:cNvSpPr/>
          <p:nvPr/>
        </p:nvSpPr>
        <p:spPr>
          <a:xfrm>
            <a:off x="10617674" y="277369"/>
            <a:ext cx="1224136" cy="11521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a:xfrm>
            <a:off x="480000" y="332656"/>
            <a:ext cx="9024739" cy="900000"/>
          </a:xfrm>
        </p:spPr>
        <p:txBody>
          <a:bodyPr/>
          <a:lstStyle/>
          <a:p>
            <a:r>
              <a:rPr lang="en-US" dirty="0" smtClean="0"/>
              <a:t>Getting to know </a:t>
            </a:r>
            <a:r>
              <a:rPr lang="en-US" dirty="0"/>
              <a:t>the terminal</a:t>
            </a:r>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cxnSp>
        <p:nvCxnSpPr>
          <p:cNvPr id="53" name="Straight Connector 52">
            <a:extLst>
              <a:ext uri="{FF2B5EF4-FFF2-40B4-BE49-F238E27FC236}">
                <a16:creationId xmlns:a16="http://schemas.microsoft.com/office/drawing/2014/main" id="{C8EF42F4-14CA-4D84-8649-DA6929BF40A8}"/>
              </a:ext>
            </a:extLst>
          </p:cNvPr>
          <p:cNvCxnSpPr/>
          <p:nvPr/>
        </p:nvCxnSpPr>
        <p:spPr>
          <a:xfrm>
            <a:off x="7113167" y="7571960"/>
            <a:ext cx="323130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6E537BD-A599-4505-8210-024567062EC1}"/>
              </a:ext>
            </a:extLst>
          </p:cNvPr>
          <p:cNvCxnSpPr/>
          <p:nvPr/>
        </p:nvCxnSpPr>
        <p:spPr>
          <a:xfrm>
            <a:off x="8679232" y="7571960"/>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A9988D-9835-4160-8FB6-DCF3F8D996B1}"/>
              </a:ext>
            </a:extLst>
          </p:cNvPr>
          <p:cNvCxnSpPr/>
          <p:nvPr/>
        </p:nvCxnSpPr>
        <p:spPr>
          <a:xfrm>
            <a:off x="10335416" y="7571960"/>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97EBA20-F28F-4206-8C56-0965231F04A2}"/>
              </a:ext>
            </a:extLst>
          </p:cNvPr>
          <p:cNvSpPr txBox="1"/>
          <p:nvPr/>
        </p:nvSpPr>
        <p:spPr>
          <a:xfrm>
            <a:off x="385762" y="4675545"/>
            <a:ext cx="4631251" cy="2215991"/>
          </a:xfrm>
          <a:prstGeom prst="rect">
            <a:avLst/>
          </a:prstGeom>
          <a:solidFill>
            <a:schemeClr val="bg2">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realpath</a:t>
            </a: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ls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path/to/directory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$HOME</a:t>
            </a:r>
          </a:p>
        </p:txBody>
      </p:sp>
      <p:pic>
        <p:nvPicPr>
          <p:cNvPr id="25" name="Picture 24">
            <a:extLst>
              <a:ext uri="{FF2B5EF4-FFF2-40B4-BE49-F238E27FC236}">
                <a16:creationId xmlns:a16="http://schemas.microsoft.com/office/drawing/2014/main" id="{A2834702-ECD9-4EBC-84E2-21F8852D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55" y="903594"/>
            <a:ext cx="5299699" cy="3696293"/>
          </a:xfrm>
          <a:prstGeom prst="rect">
            <a:avLst/>
          </a:prstGeom>
        </p:spPr>
      </p:pic>
      <p:pic>
        <p:nvPicPr>
          <p:cNvPr id="43" name="Picture 42">
            <a:extLst>
              <a:ext uri="{FF2B5EF4-FFF2-40B4-BE49-F238E27FC236}">
                <a16:creationId xmlns:a16="http://schemas.microsoft.com/office/drawing/2014/main" id="{A46613F9-4A27-4AA2-BC70-B23CB5BEE8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327" y="899828"/>
            <a:ext cx="5296927" cy="3767387"/>
          </a:xfrm>
          <a:prstGeom prst="rect">
            <a:avLst/>
          </a:prstGeom>
        </p:spPr>
      </p:pic>
      <p:pic>
        <p:nvPicPr>
          <p:cNvPr id="35" name="Picture 34">
            <a:extLst>
              <a:ext uri="{FF2B5EF4-FFF2-40B4-BE49-F238E27FC236}">
                <a16:creationId xmlns:a16="http://schemas.microsoft.com/office/drawing/2014/main" id="{281B36D1-7B9D-4E0E-8EF0-46EAA6937EFD}"/>
              </a:ext>
            </a:extLst>
          </p:cNvPr>
          <p:cNvPicPr>
            <a:picLocks noChangeAspect="1"/>
          </p:cNvPicPr>
          <p:nvPr/>
        </p:nvPicPr>
        <p:blipFill>
          <a:blip r:embed="rId5"/>
          <a:stretch>
            <a:fillRect/>
          </a:stretch>
        </p:blipFill>
        <p:spPr>
          <a:xfrm>
            <a:off x="305735" y="890538"/>
            <a:ext cx="5284419" cy="3755723"/>
          </a:xfrm>
          <a:prstGeom prst="rect">
            <a:avLst/>
          </a:prstGeom>
        </p:spPr>
      </p:pic>
      <p:pic>
        <p:nvPicPr>
          <p:cNvPr id="6" name="Picture 5">
            <a:extLst>
              <a:ext uri="{FF2B5EF4-FFF2-40B4-BE49-F238E27FC236}">
                <a16:creationId xmlns:a16="http://schemas.microsoft.com/office/drawing/2014/main" id="{B64C9ABD-4622-4FD6-A4E8-F58E904EB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4812" y="944153"/>
            <a:ext cx="6152038" cy="3627581"/>
          </a:xfrm>
          <a:prstGeom prst="rect">
            <a:avLst/>
          </a:prstGeom>
        </p:spPr>
      </p:pic>
      <p:pic>
        <p:nvPicPr>
          <p:cNvPr id="10" name="Picture 9">
            <a:extLst>
              <a:ext uri="{FF2B5EF4-FFF2-40B4-BE49-F238E27FC236}">
                <a16:creationId xmlns:a16="http://schemas.microsoft.com/office/drawing/2014/main" id="{3B278054-BB55-43EA-826A-A8A0F7C5FE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5853" y="954610"/>
            <a:ext cx="6152038" cy="3627581"/>
          </a:xfrm>
          <a:prstGeom prst="rect">
            <a:avLst/>
          </a:prstGeom>
        </p:spPr>
      </p:pic>
      <p:pic>
        <p:nvPicPr>
          <p:cNvPr id="13" name="Picture 12">
            <a:extLst>
              <a:ext uri="{FF2B5EF4-FFF2-40B4-BE49-F238E27FC236}">
                <a16:creationId xmlns:a16="http://schemas.microsoft.com/office/drawing/2014/main" id="{081C548F-79FB-4426-BD26-26B97E1DED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20863" y="937949"/>
            <a:ext cx="6152038" cy="3627581"/>
          </a:xfrm>
          <a:prstGeom prst="rect">
            <a:avLst/>
          </a:prstGeom>
        </p:spPr>
      </p:pic>
      <p:grpSp>
        <p:nvGrpSpPr>
          <p:cNvPr id="15" name="Group 14">
            <a:extLst>
              <a:ext uri="{FF2B5EF4-FFF2-40B4-BE49-F238E27FC236}">
                <a16:creationId xmlns:a16="http://schemas.microsoft.com/office/drawing/2014/main" id="{66054E1D-C042-4BA6-BD98-1F0BEEA3264E}"/>
              </a:ext>
            </a:extLst>
          </p:cNvPr>
          <p:cNvGrpSpPr/>
          <p:nvPr/>
        </p:nvGrpSpPr>
        <p:grpSpPr>
          <a:xfrm>
            <a:off x="6242367" y="4915973"/>
            <a:ext cx="5296928" cy="922472"/>
            <a:chOff x="5814812" y="5170823"/>
            <a:chExt cx="5296928" cy="922472"/>
          </a:xfrm>
        </p:grpSpPr>
        <p:pic>
          <p:nvPicPr>
            <p:cNvPr id="47" name="Picture 46">
              <a:extLst>
                <a:ext uri="{FF2B5EF4-FFF2-40B4-BE49-F238E27FC236}">
                  <a16:creationId xmlns:a16="http://schemas.microsoft.com/office/drawing/2014/main" id="{8C9211F8-F57D-4DF7-8A22-35206DCE725E}"/>
                </a:ext>
              </a:extLst>
            </p:cNvPr>
            <p:cNvPicPr>
              <a:picLocks noChangeAspect="1"/>
            </p:cNvPicPr>
            <p:nvPr/>
          </p:nvPicPr>
          <p:blipFill rotWithShape="1">
            <a:blip r:embed="rId9">
              <a:alphaModFix amt="85000"/>
            </a:blip>
            <a:srcRect r="35432"/>
            <a:stretch/>
          </p:blipFill>
          <p:spPr>
            <a:xfrm>
              <a:off x="5814812" y="5170823"/>
              <a:ext cx="5296928" cy="915850"/>
            </a:xfrm>
            <a:prstGeom prst="rect">
              <a:avLst/>
            </a:prstGeom>
          </p:spPr>
        </p:pic>
        <p:sp>
          <p:nvSpPr>
            <p:cNvPr id="14" name="Rectangle 13">
              <a:extLst>
                <a:ext uri="{FF2B5EF4-FFF2-40B4-BE49-F238E27FC236}">
                  <a16:creationId xmlns:a16="http://schemas.microsoft.com/office/drawing/2014/main" id="{C8D265EC-E7E9-4A50-9076-3D3EB3162189}"/>
                </a:ext>
              </a:extLst>
            </p:cNvPr>
            <p:cNvSpPr/>
            <p:nvPr/>
          </p:nvSpPr>
          <p:spPr>
            <a:xfrm>
              <a:off x="5814812" y="5170823"/>
              <a:ext cx="5296928" cy="92247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grpSp>
      <p:sp>
        <p:nvSpPr>
          <p:cNvPr id="16" name="TextBox 15">
            <a:extLst>
              <a:ext uri="{FF2B5EF4-FFF2-40B4-BE49-F238E27FC236}">
                <a16:creationId xmlns:a16="http://schemas.microsoft.com/office/drawing/2014/main" id="{68C98B85-1D94-413A-BB56-7FC9FC5BFACE}"/>
              </a:ext>
            </a:extLst>
          </p:cNvPr>
          <p:cNvSpPr txBox="1"/>
          <p:nvPr/>
        </p:nvSpPr>
        <p:spPr>
          <a:xfrm>
            <a:off x="6242367" y="5949280"/>
            <a:ext cx="52969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Find the path to your folder in your lab space</a:t>
            </a:r>
          </a:p>
        </p:txBody>
      </p:sp>
    </p:spTree>
    <p:extLst>
      <p:ext uri="{BB962C8B-B14F-4D97-AF65-F5344CB8AC3E}">
        <p14:creationId xmlns:p14="http://schemas.microsoft.com/office/powerpoint/2010/main" val="363754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US" dirty="0"/>
              <a:t>NEMO’s folder structure</a:t>
            </a:r>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pic>
        <p:nvPicPr>
          <p:cNvPr id="9" name="Content Placeholder 82">
            <a:extLst>
              <a:ext uri="{FF2B5EF4-FFF2-40B4-BE49-F238E27FC236}">
                <a16:creationId xmlns:a16="http://schemas.microsoft.com/office/drawing/2014/main" id="{84712C5C-F568-4465-9601-6CC31A7D75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13" y="2271787"/>
            <a:ext cx="11994973" cy="3420549"/>
          </a:xfrm>
        </p:spPr>
      </p:pic>
    </p:spTree>
    <p:extLst>
      <p:ext uri="{BB962C8B-B14F-4D97-AF65-F5344CB8AC3E}">
        <p14:creationId xmlns:p14="http://schemas.microsoft.com/office/powerpoint/2010/main" val="1487785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US" dirty="0"/>
              <a:t>Soft linking</a:t>
            </a:r>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B5F65AE7-F941-4092-A5FE-934B4CF6ED06}"/>
              </a:ext>
            </a:extLst>
          </p:cNvPr>
          <p:cNvSpPr txBox="1"/>
          <p:nvPr/>
        </p:nvSpPr>
        <p:spPr>
          <a:xfrm>
            <a:off x="428748" y="3919696"/>
            <a:ext cx="4631251" cy="2677656"/>
          </a:xfrm>
          <a:prstGeom prst="rect">
            <a:avLst/>
          </a:prstGeom>
          <a:solidFill>
            <a:schemeClr val="bg2">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realpath</a:t>
            </a: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ls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ls –a -l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path/to/directory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$HOME</a:t>
            </a:r>
          </a:p>
        </p:txBody>
      </p:sp>
      <p:pic>
        <p:nvPicPr>
          <p:cNvPr id="11" name="Picture 2" descr="Folder - Free files and folders icons">
            <a:extLst>
              <a:ext uri="{FF2B5EF4-FFF2-40B4-BE49-F238E27FC236}">
                <a16:creationId xmlns:a16="http://schemas.microsoft.com/office/drawing/2014/main" id="{4D6CF116-B764-4898-A22F-4A8D802B499D}"/>
              </a:ext>
            </a:extLst>
          </p:cNvPr>
          <p:cNvPicPr>
            <a:picLocks noChangeAspect="1" noChangeArrowheads="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8605267" y="188640"/>
            <a:ext cx="990000" cy="99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8F6FF4F-21B2-424C-B3F0-280448581919}"/>
              </a:ext>
            </a:extLst>
          </p:cNvPr>
          <p:cNvPicPr>
            <a:picLocks noChangeAspect="1"/>
          </p:cNvPicPr>
          <p:nvPr/>
        </p:nvPicPr>
        <p:blipFill>
          <a:blip r:embed="rId4">
            <a:duotone>
              <a:prstClr val="black"/>
              <a:srgbClr val="57FFF7">
                <a:tint val="45000"/>
                <a:satMod val="400000"/>
              </a:srgbClr>
            </a:duotone>
          </a:blip>
          <a:stretch>
            <a:fillRect/>
          </a:stretch>
        </p:blipFill>
        <p:spPr>
          <a:xfrm>
            <a:off x="7048259" y="1541691"/>
            <a:ext cx="990000" cy="990000"/>
          </a:xfrm>
          <a:prstGeom prst="rect">
            <a:avLst/>
          </a:prstGeom>
        </p:spPr>
      </p:pic>
      <p:sp>
        <p:nvSpPr>
          <p:cNvPr id="13" name="TextBox 12">
            <a:extLst>
              <a:ext uri="{FF2B5EF4-FFF2-40B4-BE49-F238E27FC236}">
                <a16:creationId xmlns:a16="http://schemas.microsoft.com/office/drawing/2014/main" id="{01A8EA5F-E5D3-44EA-9E16-AD29DCCEBD86}"/>
              </a:ext>
            </a:extLst>
          </p:cNvPr>
          <p:cNvSpPr txBox="1"/>
          <p:nvPr/>
        </p:nvSpPr>
        <p:spPr>
          <a:xfrm>
            <a:off x="7237115" y="547973"/>
            <a:ext cx="38884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/nemo/project/home/&lt;username&gt;</a:t>
            </a:r>
          </a:p>
        </p:txBody>
      </p:sp>
      <p:pic>
        <p:nvPicPr>
          <p:cNvPr id="14" name="Picture 13">
            <a:extLst>
              <a:ext uri="{FF2B5EF4-FFF2-40B4-BE49-F238E27FC236}">
                <a16:creationId xmlns:a16="http://schemas.microsoft.com/office/drawing/2014/main" id="{37F76ED5-30B1-4C85-9C2D-EA25F914B951}"/>
              </a:ext>
            </a:extLst>
          </p:cNvPr>
          <p:cNvPicPr>
            <a:picLocks noChangeAspect="1"/>
          </p:cNvPicPr>
          <p:nvPr/>
        </p:nvPicPr>
        <p:blipFill>
          <a:blip r:embed="rId4"/>
          <a:stretch>
            <a:fillRect/>
          </a:stretch>
        </p:blipFill>
        <p:spPr>
          <a:xfrm>
            <a:off x="8628499" y="1512521"/>
            <a:ext cx="990000" cy="990000"/>
          </a:xfrm>
          <a:prstGeom prst="rect">
            <a:avLst/>
          </a:prstGeom>
        </p:spPr>
      </p:pic>
      <p:pic>
        <p:nvPicPr>
          <p:cNvPr id="15" name="Picture 14">
            <a:extLst>
              <a:ext uri="{FF2B5EF4-FFF2-40B4-BE49-F238E27FC236}">
                <a16:creationId xmlns:a16="http://schemas.microsoft.com/office/drawing/2014/main" id="{2D5D62CA-8895-4832-B2C0-83AFEE25F1AB}"/>
              </a:ext>
            </a:extLst>
          </p:cNvPr>
          <p:cNvPicPr>
            <a:picLocks noChangeAspect="1"/>
          </p:cNvPicPr>
          <p:nvPr/>
        </p:nvPicPr>
        <p:blipFill>
          <a:blip r:embed="rId4">
            <a:duotone>
              <a:prstClr val="black"/>
              <a:srgbClr val="57FFF7">
                <a:tint val="45000"/>
                <a:satMod val="400000"/>
              </a:srgbClr>
            </a:duotone>
          </a:blip>
          <a:stretch>
            <a:fillRect/>
          </a:stretch>
        </p:blipFill>
        <p:spPr>
          <a:xfrm>
            <a:off x="10279563" y="1531928"/>
            <a:ext cx="990000" cy="990000"/>
          </a:xfrm>
          <a:prstGeom prst="rect">
            <a:avLst/>
          </a:prstGeom>
        </p:spPr>
      </p:pic>
      <p:pic>
        <p:nvPicPr>
          <p:cNvPr id="16" name="Picture 15">
            <a:extLst>
              <a:ext uri="{FF2B5EF4-FFF2-40B4-BE49-F238E27FC236}">
                <a16:creationId xmlns:a16="http://schemas.microsoft.com/office/drawing/2014/main" id="{2952A2AB-3F6C-43B0-96EC-4D32CE2B6114}"/>
              </a:ext>
            </a:extLst>
          </p:cNvPr>
          <p:cNvPicPr>
            <a:picLocks noChangeAspect="1"/>
          </p:cNvPicPr>
          <p:nvPr/>
        </p:nvPicPr>
        <p:blipFill>
          <a:blip r:embed="rId4"/>
          <a:stretch>
            <a:fillRect/>
          </a:stretch>
        </p:blipFill>
        <p:spPr>
          <a:xfrm>
            <a:off x="7048259" y="2975252"/>
            <a:ext cx="990000" cy="990000"/>
          </a:xfrm>
          <a:prstGeom prst="rect">
            <a:avLst/>
          </a:prstGeom>
        </p:spPr>
      </p:pic>
      <p:sp>
        <p:nvSpPr>
          <p:cNvPr id="17" name="TextBox 16">
            <a:extLst>
              <a:ext uri="{FF2B5EF4-FFF2-40B4-BE49-F238E27FC236}">
                <a16:creationId xmlns:a16="http://schemas.microsoft.com/office/drawing/2014/main" id="{85060760-1AFB-4A4A-930E-0268BFBD8F63}"/>
              </a:ext>
            </a:extLst>
          </p:cNvPr>
          <p:cNvSpPr txBox="1"/>
          <p:nvPr/>
        </p:nvSpPr>
        <p:spPr>
          <a:xfrm>
            <a:off x="7153187" y="1951412"/>
            <a:ext cx="814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home</a:t>
            </a:r>
          </a:p>
        </p:txBody>
      </p:sp>
      <p:sp>
        <p:nvSpPr>
          <p:cNvPr id="18" name="TextBox 17">
            <a:extLst>
              <a:ext uri="{FF2B5EF4-FFF2-40B4-BE49-F238E27FC236}">
                <a16:creationId xmlns:a16="http://schemas.microsoft.com/office/drawing/2014/main" id="{7EE86048-443A-4191-A5A9-B299E6ED9252}"/>
              </a:ext>
            </a:extLst>
          </p:cNvPr>
          <p:cNvSpPr txBox="1"/>
          <p:nvPr/>
        </p:nvSpPr>
        <p:spPr>
          <a:xfrm>
            <a:off x="7165107" y="3405892"/>
            <a:ext cx="12961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Trebuchet MS" panose="020B0603020202020204"/>
                <a:ea typeface="+mn-ea"/>
                <a:cs typeface="+mn-cs"/>
              </a:rPr>
              <a:t>working</a:t>
            </a:r>
            <a:endPar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pic>
        <p:nvPicPr>
          <p:cNvPr id="19" name="Picture 18">
            <a:extLst>
              <a:ext uri="{FF2B5EF4-FFF2-40B4-BE49-F238E27FC236}">
                <a16:creationId xmlns:a16="http://schemas.microsoft.com/office/drawing/2014/main" id="{1F77F153-5F14-450A-8C39-22E52985D9EE}"/>
              </a:ext>
            </a:extLst>
          </p:cNvPr>
          <p:cNvPicPr>
            <a:picLocks noChangeAspect="1"/>
          </p:cNvPicPr>
          <p:nvPr/>
        </p:nvPicPr>
        <p:blipFill>
          <a:blip r:embed="rId4"/>
          <a:stretch>
            <a:fillRect/>
          </a:stretch>
        </p:blipFill>
        <p:spPr>
          <a:xfrm>
            <a:off x="7048258" y="4408813"/>
            <a:ext cx="990000" cy="990000"/>
          </a:xfrm>
          <a:prstGeom prst="rect">
            <a:avLst/>
          </a:prstGeom>
        </p:spPr>
      </p:pic>
      <p:grpSp>
        <p:nvGrpSpPr>
          <p:cNvPr id="20" name="Group 19">
            <a:extLst>
              <a:ext uri="{FF2B5EF4-FFF2-40B4-BE49-F238E27FC236}">
                <a16:creationId xmlns:a16="http://schemas.microsoft.com/office/drawing/2014/main" id="{77D4042E-F595-4C6F-B473-34421694E3E1}"/>
              </a:ext>
            </a:extLst>
          </p:cNvPr>
          <p:cNvGrpSpPr/>
          <p:nvPr/>
        </p:nvGrpSpPr>
        <p:grpSpPr>
          <a:xfrm>
            <a:off x="7543258" y="1128763"/>
            <a:ext cx="3231305" cy="504056"/>
            <a:chOff x="7122223" y="1556792"/>
            <a:chExt cx="3231305" cy="504056"/>
          </a:xfrm>
        </p:grpSpPr>
        <p:cxnSp>
          <p:nvCxnSpPr>
            <p:cNvPr id="21" name="Straight Connector 20">
              <a:extLst>
                <a:ext uri="{FF2B5EF4-FFF2-40B4-BE49-F238E27FC236}">
                  <a16:creationId xmlns:a16="http://schemas.microsoft.com/office/drawing/2014/main" id="{45A44741-F193-4ADC-8542-DF202DAEE7CE}"/>
                </a:ext>
              </a:extLst>
            </p:cNvPr>
            <p:cNvCxnSpPr/>
            <p:nvPr/>
          </p:nvCxnSpPr>
          <p:spPr>
            <a:xfrm>
              <a:off x="7122223" y="1772816"/>
              <a:ext cx="323130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1C4E135-B927-4B7E-B7B6-E88C67C6B804}"/>
                </a:ext>
              </a:extLst>
            </p:cNvPr>
            <p:cNvCxnSpPr/>
            <p:nvPr/>
          </p:nvCxnSpPr>
          <p:spPr>
            <a:xfrm>
              <a:off x="7122223" y="1772816"/>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A8AABE-4FF1-474F-A2D9-490ED4985C5D}"/>
                </a:ext>
              </a:extLst>
            </p:cNvPr>
            <p:cNvCxnSpPr/>
            <p:nvPr/>
          </p:nvCxnSpPr>
          <p:spPr>
            <a:xfrm>
              <a:off x="8688288" y="1772816"/>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355B019-FC72-4A25-BF34-F18DD2FECB12}"/>
                </a:ext>
              </a:extLst>
            </p:cNvPr>
            <p:cNvCxnSpPr/>
            <p:nvPr/>
          </p:nvCxnSpPr>
          <p:spPr>
            <a:xfrm>
              <a:off x="10344472" y="1772816"/>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7001304-A4AE-48C1-9D88-5690F60C70C3}"/>
                </a:ext>
              </a:extLst>
            </p:cNvPr>
            <p:cNvCxnSpPr/>
            <p:nvPr/>
          </p:nvCxnSpPr>
          <p:spPr>
            <a:xfrm>
              <a:off x="8688288" y="1556792"/>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446CCAAA-1A61-4388-8C01-36752DDAA849}"/>
              </a:ext>
            </a:extLst>
          </p:cNvPr>
          <p:cNvCxnSpPr>
            <a:cxnSpLocks/>
          </p:cNvCxnSpPr>
          <p:nvPr/>
        </p:nvCxnSpPr>
        <p:spPr>
          <a:xfrm flipH="1">
            <a:off x="7543258" y="2496915"/>
            <a:ext cx="1" cy="613296"/>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E5DD5C-42ED-422B-8DC5-E2DA82E3FE9F}"/>
              </a:ext>
            </a:extLst>
          </p:cNvPr>
          <p:cNvCxnSpPr>
            <a:cxnSpLocks/>
          </p:cNvCxnSpPr>
          <p:nvPr/>
        </p:nvCxnSpPr>
        <p:spPr>
          <a:xfrm flipH="1">
            <a:off x="7543256" y="3937075"/>
            <a:ext cx="1" cy="61329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F0FF10-9DDF-4738-97DB-AABD9F925C14}"/>
              </a:ext>
            </a:extLst>
          </p:cNvPr>
          <p:cNvCxnSpPr/>
          <p:nvPr/>
        </p:nvCxnSpPr>
        <p:spPr>
          <a:xfrm>
            <a:off x="7543258" y="4243723"/>
            <a:ext cx="323130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CBAAF1-FFB6-4822-B16B-90CD6CA0245F}"/>
              </a:ext>
            </a:extLst>
          </p:cNvPr>
          <p:cNvCxnSpPr/>
          <p:nvPr/>
        </p:nvCxnSpPr>
        <p:spPr>
          <a:xfrm>
            <a:off x="9109323" y="4243723"/>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701319-57D6-4E7B-9D01-AC4BBFDD19E1}"/>
              </a:ext>
            </a:extLst>
          </p:cNvPr>
          <p:cNvCxnSpPr/>
          <p:nvPr/>
        </p:nvCxnSpPr>
        <p:spPr>
          <a:xfrm>
            <a:off x="10765507" y="4243723"/>
            <a:ext cx="0" cy="288032"/>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6F58AB00-944E-4769-B018-365BC61ABFA3}"/>
              </a:ext>
            </a:extLst>
          </p:cNvPr>
          <p:cNvPicPr>
            <a:picLocks noChangeAspect="1"/>
          </p:cNvPicPr>
          <p:nvPr/>
        </p:nvPicPr>
        <p:blipFill>
          <a:blip r:embed="rId4"/>
          <a:stretch>
            <a:fillRect/>
          </a:stretch>
        </p:blipFill>
        <p:spPr>
          <a:xfrm>
            <a:off x="8619443" y="4412729"/>
            <a:ext cx="990000" cy="990000"/>
          </a:xfrm>
          <a:prstGeom prst="rect">
            <a:avLst/>
          </a:prstGeom>
        </p:spPr>
      </p:pic>
      <p:pic>
        <p:nvPicPr>
          <p:cNvPr id="32" name="Picture 31">
            <a:extLst>
              <a:ext uri="{FF2B5EF4-FFF2-40B4-BE49-F238E27FC236}">
                <a16:creationId xmlns:a16="http://schemas.microsoft.com/office/drawing/2014/main" id="{C6023EF8-AA7A-4443-81B7-424E09802BA4}"/>
              </a:ext>
            </a:extLst>
          </p:cNvPr>
          <p:cNvPicPr>
            <a:picLocks noChangeAspect="1"/>
          </p:cNvPicPr>
          <p:nvPr/>
        </p:nvPicPr>
        <p:blipFill>
          <a:blip r:embed="rId4"/>
          <a:stretch>
            <a:fillRect/>
          </a:stretch>
        </p:blipFill>
        <p:spPr>
          <a:xfrm>
            <a:off x="10270507" y="4432136"/>
            <a:ext cx="990000" cy="990000"/>
          </a:xfrm>
          <a:prstGeom prst="rect">
            <a:avLst/>
          </a:prstGeom>
        </p:spPr>
      </p:pic>
      <p:sp>
        <p:nvSpPr>
          <p:cNvPr id="33" name="TextBox 32">
            <a:extLst>
              <a:ext uri="{FF2B5EF4-FFF2-40B4-BE49-F238E27FC236}">
                <a16:creationId xmlns:a16="http://schemas.microsoft.com/office/drawing/2014/main" id="{253B5C3F-543C-4EB7-9557-224867162762}"/>
              </a:ext>
            </a:extLst>
          </p:cNvPr>
          <p:cNvSpPr txBox="1"/>
          <p:nvPr/>
        </p:nvSpPr>
        <p:spPr>
          <a:xfrm>
            <a:off x="8213415" y="4724331"/>
            <a:ext cx="17918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other lab member</a:t>
            </a:r>
          </a:p>
        </p:txBody>
      </p:sp>
      <p:sp>
        <p:nvSpPr>
          <p:cNvPr id="34" name="TextBox 33">
            <a:extLst>
              <a:ext uri="{FF2B5EF4-FFF2-40B4-BE49-F238E27FC236}">
                <a16:creationId xmlns:a16="http://schemas.microsoft.com/office/drawing/2014/main" id="{178B789C-0CF1-4A7C-97F8-11290FBC9E63}"/>
              </a:ext>
            </a:extLst>
          </p:cNvPr>
          <p:cNvSpPr txBox="1"/>
          <p:nvPr/>
        </p:nvSpPr>
        <p:spPr>
          <a:xfrm>
            <a:off x="9869599" y="4724331"/>
            <a:ext cx="17918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another lab member</a:t>
            </a:r>
          </a:p>
        </p:txBody>
      </p:sp>
      <p:pic>
        <p:nvPicPr>
          <p:cNvPr id="35" name="Picture 34">
            <a:extLst>
              <a:ext uri="{FF2B5EF4-FFF2-40B4-BE49-F238E27FC236}">
                <a16:creationId xmlns:a16="http://schemas.microsoft.com/office/drawing/2014/main" id="{F09FC884-7815-4DB2-A640-A9329FD3E426}"/>
              </a:ext>
            </a:extLst>
          </p:cNvPr>
          <p:cNvPicPr>
            <a:picLocks noChangeAspect="1"/>
          </p:cNvPicPr>
          <p:nvPr/>
        </p:nvPicPr>
        <p:blipFill>
          <a:blip r:embed="rId4"/>
          <a:stretch>
            <a:fillRect/>
          </a:stretch>
        </p:blipFill>
        <p:spPr>
          <a:xfrm>
            <a:off x="7039202" y="5829453"/>
            <a:ext cx="990000" cy="990000"/>
          </a:xfrm>
          <a:prstGeom prst="rect">
            <a:avLst/>
          </a:prstGeom>
        </p:spPr>
      </p:pic>
      <p:cxnSp>
        <p:nvCxnSpPr>
          <p:cNvPr id="36" name="Straight Connector 35">
            <a:extLst>
              <a:ext uri="{FF2B5EF4-FFF2-40B4-BE49-F238E27FC236}">
                <a16:creationId xmlns:a16="http://schemas.microsoft.com/office/drawing/2014/main" id="{B9064755-8230-4B5A-967D-1056D56A90BB}"/>
              </a:ext>
            </a:extLst>
          </p:cNvPr>
          <p:cNvCxnSpPr>
            <a:cxnSpLocks/>
          </p:cNvCxnSpPr>
          <p:nvPr/>
        </p:nvCxnSpPr>
        <p:spPr>
          <a:xfrm flipH="1">
            <a:off x="7534201" y="5351116"/>
            <a:ext cx="1" cy="61329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F89FF8D-61C8-4973-B2F7-BB0E5A2C7297}"/>
              </a:ext>
            </a:extLst>
          </p:cNvPr>
          <p:cNvSpPr txBox="1"/>
          <p:nvPr/>
        </p:nvSpPr>
        <p:spPr>
          <a:xfrm>
            <a:off x="6600056" y="4878419"/>
            <a:ext cx="1791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your name</a:t>
            </a:r>
          </a:p>
        </p:txBody>
      </p:sp>
      <p:sp>
        <p:nvSpPr>
          <p:cNvPr id="38" name="TextBox 37">
            <a:extLst>
              <a:ext uri="{FF2B5EF4-FFF2-40B4-BE49-F238E27FC236}">
                <a16:creationId xmlns:a16="http://schemas.microsoft.com/office/drawing/2014/main" id="{C22ED2E2-159A-4A46-A2B3-544DDAFB77BE}"/>
              </a:ext>
            </a:extLst>
          </p:cNvPr>
          <p:cNvSpPr txBox="1"/>
          <p:nvPr/>
        </p:nvSpPr>
        <p:spPr>
          <a:xfrm>
            <a:off x="6600056" y="6242827"/>
            <a:ext cx="1791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a:t>
            </a:r>
            <a:r>
              <a:rPr kumimoji="0" lang="en-GB" sz="1800" b="0" i="0" u="none" strike="noStrike" kern="1200" cap="none" spc="0" normalizeH="0" baseline="0" noProof="0" dirty="0" err="1">
                <a:ln>
                  <a:noFill/>
                </a:ln>
                <a:solidFill>
                  <a:srgbClr val="000000"/>
                </a:solidFill>
                <a:effectLst/>
                <a:uLnTx/>
                <a:uFillTx/>
                <a:latin typeface="Trebuchet MS" panose="020B0603020202020204"/>
                <a:ea typeface="+mn-ea"/>
                <a:cs typeface="+mn-cs"/>
              </a:rPr>
              <a:t>conda</a:t>
            </a:r>
            <a:endPar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sp>
        <p:nvSpPr>
          <p:cNvPr id="41" name="TextBox 40">
            <a:extLst>
              <a:ext uri="{FF2B5EF4-FFF2-40B4-BE49-F238E27FC236}">
                <a16:creationId xmlns:a16="http://schemas.microsoft.com/office/drawing/2014/main" id="{ADE216CA-7BF1-4EDD-BCF8-C4D25ABD9F47}"/>
              </a:ext>
            </a:extLst>
          </p:cNvPr>
          <p:cNvSpPr txBox="1"/>
          <p:nvPr/>
        </p:nvSpPr>
        <p:spPr>
          <a:xfrm>
            <a:off x="9878655" y="1897176"/>
            <a:ext cx="1791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a:t>
            </a:r>
            <a:r>
              <a:rPr kumimoji="0" lang="en-GB" sz="1800" b="0" i="0" u="none" strike="noStrike" kern="1200" cap="none" spc="0" normalizeH="0" baseline="0" noProof="0" dirty="0" err="1">
                <a:ln>
                  <a:noFill/>
                </a:ln>
                <a:solidFill>
                  <a:srgbClr val="000000"/>
                </a:solidFill>
                <a:effectLst/>
                <a:uLnTx/>
                <a:uFillTx/>
                <a:latin typeface="Trebuchet MS" panose="020B0603020202020204"/>
                <a:ea typeface="+mn-ea"/>
                <a:cs typeface="+mn-cs"/>
              </a:rPr>
              <a:t>conda</a:t>
            </a:r>
            <a:endPar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cxnSp>
        <p:nvCxnSpPr>
          <p:cNvPr id="48" name="Straight Connector 47">
            <a:extLst>
              <a:ext uri="{FF2B5EF4-FFF2-40B4-BE49-F238E27FC236}">
                <a16:creationId xmlns:a16="http://schemas.microsoft.com/office/drawing/2014/main" id="{370AF712-50A7-40AA-A2AC-82E25F8CD233}"/>
              </a:ext>
            </a:extLst>
          </p:cNvPr>
          <p:cNvCxnSpPr/>
          <p:nvPr/>
        </p:nvCxnSpPr>
        <p:spPr>
          <a:xfrm>
            <a:off x="11260507" y="2060848"/>
            <a:ext cx="648072" cy="0"/>
          </a:xfrm>
          <a:prstGeom prst="line">
            <a:avLst/>
          </a:prstGeom>
          <a:ln w="28575">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C10AD49-1E83-4CDB-8697-932929C44914}"/>
              </a:ext>
            </a:extLst>
          </p:cNvPr>
          <p:cNvCxnSpPr/>
          <p:nvPr/>
        </p:nvCxnSpPr>
        <p:spPr>
          <a:xfrm>
            <a:off x="11928648" y="2060848"/>
            <a:ext cx="0" cy="4392488"/>
          </a:xfrm>
          <a:prstGeom prst="line">
            <a:avLst/>
          </a:prstGeom>
          <a:ln w="28575">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3A72452-5A12-4C79-A642-4C701C4131C2}"/>
              </a:ext>
            </a:extLst>
          </p:cNvPr>
          <p:cNvCxnSpPr/>
          <p:nvPr/>
        </p:nvCxnSpPr>
        <p:spPr>
          <a:xfrm flipH="1">
            <a:off x="8213415" y="6453336"/>
            <a:ext cx="3695164" cy="0"/>
          </a:xfrm>
          <a:prstGeom prst="straightConnector1">
            <a:avLst/>
          </a:prstGeom>
          <a:ln w="28575">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EA81F1F-3C13-4C34-8AAF-A27F7A9D46E4}"/>
              </a:ext>
            </a:extLst>
          </p:cNvPr>
          <p:cNvPicPr>
            <a:picLocks noChangeAspect="1"/>
          </p:cNvPicPr>
          <p:nvPr/>
        </p:nvPicPr>
        <p:blipFill>
          <a:blip r:embed="rId5"/>
          <a:stretch>
            <a:fillRect/>
          </a:stretch>
        </p:blipFill>
        <p:spPr>
          <a:xfrm>
            <a:off x="333596" y="968133"/>
            <a:ext cx="6395024" cy="2828652"/>
          </a:xfrm>
          <a:prstGeom prst="rect">
            <a:avLst/>
          </a:prstGeom>
        </p:spPr>
      </p:pic>
      <p:pic>
        <p:nvPicPr>
          <p:cNvPr id="9" name="Picture 8">
            <a:extLst>
              <a:ext uri="{FF2B5EF4-FFF2-40B4-BE49-F238E27FC236}">
                <a16:creationId xmlns:a16="http://schemas.microsoft.com/office/drawing/2014/main" id="{0A68E3F4-9506-4677-A587-443DE6CB8493}"/>
              </a:ext>
            </a:extLst>
          </p:cNvPr>
          <p:cNvPicPr>
            <a:picLocks noChangeAspect="1"/>
          </p:cNvPicPr>
          <p:nvPr/>
        </p:nvPicPr>
        <p:blipFill>
          <a:blip r:embed="rId6"/>
          <a:stretch>
            <a:fillRect/>
          </a:stretch>
        </p:blipFill>
        <p:spPr>
          <a:xfrm>
            <a:off x="333596" y="954630"/>
            <a:ext cx="6434326" cy="2842156"/>
          </a:xfrm>
          <a:prstGeom prst="rect">
            <a:avLst/>
          </a:prstGeom>
        </p:spPr>
      </p:pic>
      <p:sp>
        <p:nvSpPr>
          <p:cNvPr id="43" name="TextBox 42">
            <a:extLst>
              <a:ext uri="{FF2B5EF4-FFF2-40B4-BE49-F238E27FC236}">
                <a16:creationId xmlns:a16="http://schemas.microsoft.com/office/drawing/2014/main" id="{4B880281-437C-4555-A655-44A9D6D5823E}"/>
              </a:ext>
            </a:extLst>
          </p:cNvPr>
          <p:cNvSpPr txBox="1"/>
          <p:nvPr/>
        </p:nvSpPr>
        <p:spPr>
          <a:xfrm>
            <a:off x="8486839" y="1926626"/>
            <a:ext cx="22896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000000"/>
                </a:solidFill>
                <a:effectLst/>
                <a:uLnTx/>
                <a:uFillTx/>
                <a:latin typeface="Trebuchet MS" panose="020B0603020202020204"/>
                <a:ea typeface="+mn-ea"/>
                <a:cs typeface="+mn-cs"/>
              </a:rPr>
              <a:t>ondemand</a:t>
            </a:r>
            <a:endPar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8760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GB" dirty="0"/>
              <a:t>Software Modules</a:t>
            </a:r>
            <a:endParaRPr lang="en-US" dirty="0"/>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lstStyle/>
          <a:p>
            <a:pPr marL="342900" indent="-342900"/>
            <a:r>
              <a:rPr lang="en-US" b="0" dirty="0" smtClean="0"/>
              <a:t>Modules are centrally </a:t>
            </a:r>
            <a:r>
              <a:rPr lang="en-US" b="0" dirty="0"/>
              <a:t>installed software on Nemo available to all users</a:t>
            </a:r>
          </a:p>
          <a:p>
            <a:pPr marL="342900" indent="-342900"/>
            <a:r>
              <a:rPr lang="en-US" b="0" dirty="0"/>
              <a:t>Accessible through the module(or ml) command</a:t>
            </a:r>
          </a:p>
          <a:p>
            <a:pPr marL="342900" indent="-342900"/>
            <a:r>
              <a:rPr lang="en-US" b="0" dirty="0"/>
              <a:t>To check if a module is available either of the following can be used:</a:t>
            </a:r>
          </a:p>
          <a:p>
            <a:pPr marL="702900" lvl="2" indent="-342900"/>
            <a:r>
              <a:rPr lang="en-US" i="1" dirty="0"/>
              <a:t>ml avail software</a:t>
            </a:r>
          </a:p>
          <a:p>
            <a:pPr marL="702900" lvl="2" indent="-342900"/>
            <a:r>
              <a:rPr lang="en-US" i="1" dirty="0"/>
              <a:t>ml spider software</a:t>
            </a:r>
          </a:p>
          <a:p>
            <a:pPr marL="343875" lvl="1" indent="-342900"/>
            <a:r>
              <a:rPr lang="en-US" dirty="0"/>
              <a:t>To load a module:</a:t>
            </a:r>
          </a:p>
          <a:p>
            <a:pPr marL="702900" lvl="2" indent="-342900"/>
            <a:r>
              <a:rPr lang="en-US" dirty="0"/>
              <a:t>ml </a:t>
            </a:r>
            <a:r>
              <a:rPr lang="en-US" dirty="0" err="1"/>
              <a:t>modulename</a:t>
            </a:r>
            <a:endParaRPr lang="en-US" dirty="0"/>
          </a:p>
          <a:p>
            <a:pPr marL="343875" lvl="1" indent="-342900"/>
            <a:r>
              <a:rPr lang="en-US" dirty="0"/>
              <a:t>List currently loaded modules</a:t>
            </a:r>
          </a:p>
          <a:p>
            <a:pPr marL="702900" lvl="2" indent="-342900"/>
            <a:r>
              <a:rPr lang="en-US" dirty="0"/>
              <a:t>ml </a:t>
            </a:r>
            <a:br>
              <a:rPr lang="en-US" dirty="0"/>
            </a:br>
            <a:endParaRPr lang="en-US" dirty="0"/>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17</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3588972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GB" dirty="0"/>
              <a:t>Software Modules</a:t>
            </a:r>
            <a:endParaRPr lang="en-US" dirty="0"/>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lstStyle/>
          <a:p>
            <a:pPr marL="342900" indent="-342900"/>
            <a:r>
              <a:rPr lang="en-US" b="0" dirty="0"/>
              <a:t>To remove a module</a:t>
            </a:r>
          </a:p>
          <a:p>
            <a:pPr marL="702900" lvl="2" indent="-342900"/>
            <a:r>
              <a:rPr lang="en-US" i="1" dirty="0"/>
              <a:t>ml unload </a:t>
            </a:r>
            <a:r>
              <a:rPr lang="en-US" i="1" dirty="0" err="1"/>
              <a:t>modulename</a:t>
            </a:r>
            <a:endParaRPr lang="en-US" i="1" dirty="0"/>
          </a:p>
          <a:p>
            <a:pPr marL="343875" lvl="1" indent="-342900"/>
            <a:r>
              <a:rPr lang="en-US" dirty="0"/>
              <a:t>To remove all loaded modules</a:t>
            </a:r>
          </a:p>
          <a:p>
            <a:pPr marL="702900" lvl="2" indent="-342900"/>
            <a:r>
              <a:rPr lang="en-US" i="1" dirty="0"/>
              <a:t>ml purge</a:t>
            </a:r>
            <a:endParaRPr lang="en-US" dirty="0"/>
          </a:p>
          <a:p>
            <a:pPr marL="343875" lvl="1" indent="-342900"/>
            <a:r>
              <a:rPr lang="en-US" dirty="0"/>
              <a:t>You can also create your own modules or use modules shared by a colleague or different lab/STP. To do so you just need to add the path of the directory which contains those modules:</a:t>
            </a:r>
          </a:p>
          <a:p>
            <a:pPr marL="702900" lvl="2" indent="-342900"/>
            <a:r>
              <a:rPr lang="en-US" i="1" dirty="0"/>
              <a:t>ml use /path/to/directory</a:t>
            </a:r>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18</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4183158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US" dirty="0"/>
              <a:t>Exercise </a:t>
            </a:r>
            <a:r>
              <a:rPr lang="en-US" dirty="0" smtClean="0"/>
              <a:t>1 (ml</a:t>
            </a:r>
            <a:r>
              <a:rPr lang="en-US" dirty="0"/>
              <a:t>)</a:t>
            </a:r>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normAutofit fontScale="92500" lnSpcReduction="10000"/>
          </a:bodyPr>
          <a:lstStyle/>
          <a:p>
            <a:pPr marL="342900" indent="-342900"/>
            <a:r>
              <a:rPr lang="en-US" b="0" dirty="0"/>
              <a:t>List the </a:t>
            </a:r>
            <a:r>
              <a:rPr lang="en-US" b="0" dirty="0" err="1"/>
              <a:t>SpaceFM</a:t>
            </a:r>
            <a:r>
              <a:rPr lang="en-US" b="0" dirty="0"/>
              <a:t> module – ml av </a:t>
            </a:r>
            <a:r>
              <a:rPr lang="en-US" b="0" dirty="0" err="1"/>
              <a:t>SpaceFM</a:t>
            </a:r>
            <a:endParaRPr lang="en-US" b="0" dirty="0"/>
          </a:p>
          <a:p>
            <a:pPr marL="343875" lvl="1" indent="-342900"/>
            <a:r>
              <a:rPr lang="en-US" dirty="0"/>
              <a:t>Load </a:t>
            </a:r>
            <a:r>
              <a:rPr lang="en-US" dirty="0" err="1"/>
              <a:t>SpaceFM</a:t>
            </a:r>
            <a:r>
              <a:rPr lang="en-US" dirty="0"/>
              <a:t> – ml </a:t>
            </a:r>
            <a:r>
              <a:rPr lang="en-US" dirty="0" err="1"/>
              <a:t>SpaceFM</a:t>
            </a:r>
            <a:endParaRPr lang="en-US" dirty="0"/>
          </a:p>
          <a:p>
            <a:pPr marL="343875" lvl="1" indent="-342900"/>
            <a:r>
              <a:rPr lang="en-US" dirty="0"/>
              <a:t>Run </a:t>
            </a:r>
            <a:r>
              <a:rPr lang="en-US" dirty="0" err="1"/>
              <a:t>SpaceFM</a:t>
            </a:r>
            <a:r>
              <a:rPr lang="en-US" dirty="0"/>
              <a:t>(Case might be different) - </a:t>
            </a:r>
            <a:r>
              <a:rPr lang="en-US" dirty="0" err="1"/>
              <a:t>spacefm</a:t>
            </a:r>
            <a:endParaRPr lang="en-US" dirty="0"/>
          </a:p>
          <a:p>
            <a:pPr marL="343875" lvl="1" indent="-342900"/>
            <a:r>
              <a:rPr lang="en-US" dirty="0"/>
              <a:t>Check what modules were loaded - ml</a:t>
            </a:r>
          </a:p>
          <a:p>
            <a:pPr marL="343875" lvl="1" indent="-342900"/>
            <a:r>
              <a:rPr lang="en-US" dirty="0"/>
              <a:t>Investigate Nemo’s folder structure</a:t>
            </a:r>
          </a:p>
          <a:p>
            <a:pPr marL="343875" lvl="1" indent="-342900"/>
            <a:r>
              <a:rPr lang="en-US" dirty="0"/>
              <a:t>Close </a:t>
            </a:r>
            <a:r>
              <a:rPr lang="en-US" dirty="0" err="1"/>
              <a:t>SpaceFM</a:t>
            </a:r>
            <a:endParaRPr lang="en-US" dirty="0"/>
          </a:p>
          <a:p>
            <a:pPr marL="343875" lvl="1" indent="-342900"/>
            <a:r>
              <a:rPr lang="en-US" dirty="0"/>
              <a:t>Unload the </a:t>
            </a:r>
            <a:r>
              <a:rPr lang="en-US" dirty="0" err="1"/>
              <a:t>SpaceFM</a:t>
            </a:r>
            <a:r>
              <a:rPr lang="en-US" dirty="0"/>
              <a:t> module – ml unload </a:t>
            </a:r>
            <a:r>
              <a:rPr lang="en-US" dirty="0" err="1"/>
              <a:t>SpaceFM</a:t>
            </a:r>
            <a:endParaRPr lang="en-US" dirty="0"/>
          </a:p>
          <a:p>
            <a:pPr marL="343875" lvl="1" indent="-342900"/>
            <a:r>
              <a:rPr lang="en-US" dirty="0"/>
              <a:t>Check if any modules are still loaded - ml</a:t>
            </a:r>
          </a:p>
          <a:p>
            <a:pPr marL="343875" lvl="1" indent="-342900"/>
            <a:r>
              <a:rPr lang="en-US" dirty="0"/>
              <a:t>Purge all the modules – ml purge</a:t>
            </a:r>
          </a:p>
          <a:p>
            <a:pPr marL="343875" lvl="1" indent="-342900"/>
            <a:endParaRPr lang="en-US" dirty="0"/>
          </a:p>
          <a:p>
            <a:pPr marL="975" lvl="1" indent="0">
              <a:buNone/>
            </a:pPr>
            <a:r>
              <a:rPr lang="en-US" dirty="0"/>
              <a:t>Tip: Some commands can autocomplete using the Tab key, ml can do that with module names</a:t>
            </a:r>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19</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264006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57B71A-877A-4496-9AD6-FD6BAAC6E64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sp>
        <p:nvSpPr>
          <p:cNvPr id="5" name="Title 1">
            <a:extLst>
              <a:ext uri="{FF2B5EF4-FFF2-40B4-BE49-F238E27FC236}">
                <a16:creationId xmlns:a16="http://schemas.microsoft.com/office/drawing/2014/main" id="{2C69418A-96CF-4F1C-AE74-955EF86C158D}"/>
              </a:ext>
            </a:extLst>
          </p:cNvPr>
          <p:cNvSpPr txBox="1">
            <a:spLocks/>
          </p:cNvSpPr>
          <p:nvPr/>
        </p:nvSpPr>
        <p:spPr>
          <a:xfrm>
            <a:off x="5280173" y="360000"/>
            <a:ext cx="9024739" cy="900000"/>
          </a:xfrm>
          <a:prstGeom prst="rect">
            <a:avLst/>
          </a:prstGeom>
          <a:ln w="15875" cmpd="sng">
            <a:noFill/>
          </a:ln>
        </p:spPr>
        <p:txBody>
          <a:bodyPr vert="horz" lIns="91440" tIns="45720" rIns="91440" bIns="45720" rtlCol="0" anchor="t" anchorCtr="0">
            <a:normAutofit/>
          </a:bodyPr>
          <a:lstStyle>
            <a:lvl1pPr algn="l" defTabSz="914400" rtl="0" eaLnBrk="1" latinLnBrk="0" hangingPunct="1">
              <a:lnSpc>
                <a:spcPct val="100000"/>
              </a:lnSpc>
              <a:spcBef>
                <a:spcPct val="0"/>
              </a:spcBef>
              <a:buNone/>
              <a:defRPr sz="24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Trebuchet MS" panose="020B0603020202020204"/>
                <a:ea typeface="+mj-ea"/>
                <a:cs typeface="+mj-cs"/>
              </a:rPr>
              <a:t>Quick Overview</a:t>
            </a:r>
            <a:endParaRPr kumimoji="0" lang="en-US" sz="2400" b="1" i="0" u="none" strike="noStrike" kern="1200" cap="none" spc="0" normalizeH="0" baseline="0" noProof="0" dirty="0">
              <a:ln>
                <a:noFill/>
              </a:ln>
              <a:solidFill>
                <a:srgbClr val="000000"/>
              </a:solidFill>
              <a:effectLst/>
              <a:uLnTx/>
              <a:uFillTx/>
              <a:latin typeface="Trebuchet MS" panose="020B0603020202020204"/>
              <a:ea typeface="+mj-ea"/>
              <a:cs typeface="+mj-cs"/>
            </a:endParaRPr>
          </a:p>
        </p:txBody>
      </p:sp>
      <p:sp>
        <p:nvSpPr>
          <p:cNvPr id="6" name="Slide Number Placeholder 2">
            <a:extLst>
              <a:ext uri="{FF2B5EF4-FFF2-40B4-BE49-F238E27FC236}">
                <a16:creationId xmlns:a16="http://schemas.microsoft.com/office/drawing/2014/main" id="{8DC5A2CD-C3F8-437C-B4E2-765EC8F88249}"/>
              </a:ext>
            </a:extLst>
          </p:cNvPr>
          <p:cNvSpPr txBox="1">
            <a:spLocks/>
          </p:cNvSpPr>
          <p:nvPr/>
        </p:nvSpPr>
        <p:spPr>
          <a:xfrm>
            <a:off x="11328001" y="6336001"/>
            <a:ext cx="63884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sp>
        <p:nvSpPr>
          <p:cNvPr id="7" name="Content Placeholder 6">
            <a:extLst>
              <a:ext uri="{FF2B5EF4-FFF2-40B4-BE49-F238E27FC236}">
                <a16:creationId xmlns:a16="http://schemas.microsoft.com/office/drawing/2014/main" id="{6F5F5C52-34B8-49D7-A3EE-D385C8EE261C}"/>
              </a:ext>
            </a:extLst>
          </p:cNvPr>
          <p:cNvSpPr txBox="1">
            <a:spLocks/>
          </p:cNvSpPr>
          <p:nvPr/>
        </p:nvSpPr>
        <p:spPr>
          <a:xfrm>
            <a:off x="5291252" y="1260000"/>
            <a:ext cx="5423979" cy="4680000"/>
          </a:xfrm>
          <a:prstGeom prst="rect">
            <a:avLst/>
          </a:prstGeom>
        </p:spPr>
        <p:txBody>
          <a:bodyPr vert="horz" lIns="0" tIns="0" rIns="0" bIns="0" rtlCol="0">
            <a:normAutofit/>
          </a:bodyPr>
          <a:lstStyle>
            <a:lvl1pPr marL="180000" indent="-180000" algn="l" defTabSz="914400" rtl="0" eaLnBrk="1" latinLnBrk="0" hangingPunct="1">
              <a:lnSpc>
                <a:spcPct val="100000"/>
              </a:lnSpc>
              <a:spcBef>
                <a:spcPts val="600"/>
              </a:spcBef>
              <a:spcAft>
                <a:spcPts val="600"/>
              </a:spcAft>
              <a:buClr>
                <a:schemeClr val="accent1"/>
              </a:buClr>
              <a:buFont typeface="Arial" panose="020B0604020202020204" pitchFamily="34" charset="0"/>
              <a:buChar char="•"/>
              <a:defRPr lang="en-US" sz="2000" b="1" kern="1200">
                <a:solidFill>
                  <a:schemeClr val="accent1"/>
                </a:solidFill>
                <a:latin typeface="+mn-lt"/>
                <a:ea typeface="+mn-ea"/>
                <a:cs typeface="+mn-cs"/>
              </a:defRPr>
            </a:lvl1pPr>
            <a:lvl2pPr marL="180975" indent="-180975" algn="l" defTabSz="914400" rtl="0" eaLnBrk="1" latinLnBrk="0" hangingPunct="1">
              <a:lnSpc>
                <a:spcPct val="100000"/>
              </a:lnSpc>
              <a:spcBef>
                <a:spcPts val="600"/>
              </a:spcBef>
              <a:spcAft>
                <a:spcPts val="600"/>
              </a:spcAft>
              <a:buFont typeface="Arial" pitchFamily="34" charset="0"/>
              <a:buChar char="•"/>
              <a:defRPr sz="2000" b="0" kern="1200">
                <a:solidFill>
                  <a:schemeClr val="accent1"/>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Trebuchet MS" pitchFamily="34" charset="0"/>
              <a:buChar char="–"/>
              <a:defRPr sz="1800" b="0" kern="1200">
                <a:solidFill>
                  <a:schemeClr val="accent1"/>
                </a:solidFill>
                <a:latin typeface="+mn-lt"/>
                <a:ea typeface="+mn-ea"/>
                <a:cs typeface="+mn-cs"/>
              </a:defRPr>
            </a:lvl3pPr>
            <a:lvl4pPr marL="720000" indent="-180975" algn="l" defTabSz="914400" rtl="0" eaLnBrk="1" latinLnBrk="0" hangingPunct="1">
              <a:lnSpc>
                <a:spcPct val="100000"/>
              </a:lnSpc>
              <a:spcBef>
                <a:spcPts val="0"/>
              </a:spcBef>
              <a:spcAft>
                <a:spcPts val="600"/>
              </a:spcAft>
              <a:buClr>
                <a:schemeClr val="accent1"/>
              </a:buClr>
              <a:buFont typeface="Arial" pitchFamily="34" charset="0"/>
              <a:buChar char="•"/>
              <a:defRPr sz="1600" b="0" kern="1200">
                <a:solidFill>
                  <a:schemeClr val="accent1"/>
                </a:solidFill>
                <a:latin typeface="+mn-lt"/>
                <a:ea typeface="+mn-ea"/>
                <a:cs typeface="+mn-cs"/>
              </a:defRPr>
            </a:lvl4pPr>
            <a:lvl5pPr marL="720000" indent="-180975" algn="l" defTabSz="914400" rtl="0" eaLnBrk="1" latinLnBrk="0" hangingPunct="1">
              <a:lnSpc>
                <a:spcPct val="100000"/>
              </a:lnSpc>
              <a:spcBef>
                <a:spcPts val="0"/>
              </a:spcBef>
              <a:spcAft>
                <a:spcPts val="600"/>
              </a:spcAft>
              <a:buFont typeface="Trebuchet MS" pitchFamily="34" charset="0"/>
              <a:buChar char="–"/>
              <a:defRPr sz="1600" b="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600"/>
              </a:spcBef>
              <a:spcAft>
                <a:spcPts val="600"/>
              </a:spcAft>
              <a:buClrTx/>
              <a:buSzTx/>
              <a:buFont typeface="Arial" pitchFamily="34" charset="0"/>
              <a:buNone/>
              <a:tabLst/>
              <a:defRPr/>
            </a:pPr>
            <a:r>
              <a:rPr kumimoji="0" lang="en-GB" sz="2000" b="1" i="0" u="none" strike="noStrike" kern="1200" cap="none" spc="0" normalizeH="0" baseline="0" noProof="0" dirty="0">
                <a:ln>
                  <a:noFill/>
                </a:ln>
                <a:solidFill>
                  <a:srgbClr val="000000"/>
                </a:solidFill>
                <a:effectLst/>
                <a:uLnTx/>
                <a:uFillTx/>
                <a:latin typeface="Trebuchet MS" panose="020B0603020202020204"/>
                <a:ea typeface="+mn-ea"/>
                <a:cs typeface="+mn-cs"/>
              </a:rPr>
              <a:t>NEMO</a:t>
            </a:r>
          </a:p>
          <a:p>
            <a:pPr marL="540000" marR="0" lvl="2" indent="-180000" algn="l" defTabSz="914400" rtl="0" eaLnBrk="1" fontAlgn="auto" latinLnBrk="0" hangingPunct="1">
              <a:lnSpc>
                <a:spcPct val="100000"/>
              </a:lnSpc>
              <a:spcBef>
                <a:spcPts val="0"/>
              </a:spcBef>
              <a:spcAft>
                <a:spcPts val="600"/>
              </a:spcAft>
              <a:buClrTx/>
              <a:buSzTx/>
              <a:buFont typeface="Trebuchet MS" pitchFamily="34" charset="0"/>
              <a:buChar char="–"/>
              <a:tabLst/>
              <a:defRPr/>
            </a:pPr>
            <a:r>
              <a:rPr kumimoji="0" lang="en-GB" sz="2000" b="0" i="0" u="none" strike="noStrike" kern="1200" cap="none" spc="0" normalizeH="0" baseline="0" noProof="0" dirty="0">
                <a:ln>
                  <a:noFill/>
                </a:ln>
                <a:solidFill>
                  <a:srgbClr val="000000"/>
                </a:solidFill>
                <a:effectLst/>
                <a:uLnTx/>
                <a:uFillTx/>
                <a:latin typeface="Trebuchet MS" panose="020B0603020202020204"/>
                <a:ea typeface="+mn-ea"/>
                <a:cs typeface="+mn-cs"/>
              </a:rPr>
              <a:t>What even is it</a:t>
            </a:r>
          </a:p>
          <a:p>
            <a:pPr marL="540000" marR="0" lvl="2" indent="-180000" algn="l" defTabSz="914400" rtl="0" eaLnBrk="1" fontAlgn="auto" latinLnBrk="0" hangingPunct="1">
              <a:lnSpc>
                <a:spcPct val="100000"/>
              </a:lnSpc>
              <a:spcBef>
                <a:spcPts val="0"/>
              </a:spcBef>
              <a:spcAft>
                <a:spcPts val="600"/>
              </a:spcAft>
              <a:buClrTx/>
              <a:buSzTx/>
              <a:buFont typeface="Trebuchet MS" pitchFamily="34" charset="0"/>
              <a:buChar char="–"/>
              <a:tabLst/>
              <a:defRPr/>
            </a:pPr>
            <a:r>
              <a:rPr kumimoji="0" lang="en-GB" sz="2000" b="0" i="0" u="none" strike="noStrike" kern="1200" cap="none" spc="0" normalizeH="0" baseline="0" noProof="0" dirty="0">
                <a:ln>
                  <a:noFill/>
                </a:ln>
                <a:solidFill>
                  <a:srgbClr val="000000"/>
                </a:solidFill>
                <a:effectLst/>
                <a:uLnTx/>
                <a:uFillTx/>
                <a:latin typeface="Trebuchet MS" panose="020B0603020202020204"/>
                <a:ea typeface="+mn-ea"/>
                <a:cs typeface="+mn-cs"/>
              </a:rPr>
              <a:t>How to start jobs</a:t>
            </a:r>
          </a:p>
          <a:p>
            <a:pPr marL="0" marR="0" lvl="1" indent="0" algn="l" defTabSz="914400" rtl="0" eaLnBrk="1" fontAlgn="auto" latinLnBrk="0" hangingPunct="1">
              <a:lnSpc>
                <a:spcPct val="100000"/>
              </a:lnSpc>
              <a:spcBef>
                <a:spcPts val="600"/>
              </a:spcBef>
              <a:spcAft>
                <a:spcPts val="600"/>
              </a:spcAft>
              <a:buClrTx/>
              <a:buSzTx/>
              <a:buFont typeface="Arial" pitchFamily="34" charset="0"/>
              <a:buNone/>
              <a:tabLst/>
              <a:defRPr/>
            </a:pPr>
            <a:r>
              <a:rPr kumimoji="0" lang="en-GB" sz="2000" b="1" i="0" u="none" strike="noStrike" kern="1200" cap="none" spc="0" normalizeH="0" baseline="0" noProof="0" dirty="0">
                <a:ln>
                  <a:noFill/>
                </a:ln>
                <a:solidFill>
                  <a:srgbClr val="000000"/>
                </a:solidFill>
                <a:effectLst/>
                <a:uLnTx/>
                <a:uFillTx/>
                <a:latin typeface="Trebuchet MS" panose="020B0603020202020204"/>
                <a:ea typeface="+mn-ea"/>
                <a:cs typeface="+mn-cs"/>
              </a:rPr>
              <a:t>OnDemand desktop</a:t>
            </a:r>
          </a:p>
          <a:p>
            <a:pPr marL="540000" marR="0" lvl="2" indent="-180000" algn="l" defTabSz="914400" rtl="0" eaLnBrk="1" fontAlgn="auto" latinLnBrk="0" hangingPunct="1">
              <a:lnSpc>
                <a:spcPct val="100000"/>
              </a:lnSpc>
              <a:spcBef>
                <a:spcPts val="0"/>
              </a:spcBef>
              <a:spcAft>
                <a:spcPts val="600"/>
              </a:spcAft>
              <a:buClrTx/>
              <a:buSzTx/>
              <a:buFont typeface="Trebuchet MS" pitchFamily="34" charset="0"/>
              <a:buChar char="–"/>
              <a:tabLst/>
              <a:defRPr/>
            </a:pPr>
            <a:r>
              <a:rPr kumimoji="0" lang="en-GB" sz="2000" b="0" i="0" u="none" strike="noStrike" kern="1200" cap="none" spc="0" normalizeH="0" baseline="0" noProof="0" dirty="0">
                <a:ln>
                  <a:noFill/>
                </a:ln>
                <a:solidFill>
                  <a:srgbClr val="000000"/>
                </a:solidFill>
                <a:effectLst/>
                <a:uLnTx/>
                <a:uFillTx/>
                <a:latin typeface="Trebuchet MS" panose="020B0603020202020204"/>
                <a:ea typeface="+mn-ea"/>
                <a:cs typeface="+mn-cs"/>
              </a:rPr>
              <a:t>Why it’s great (when not broken)</a:t>
            </a:r>
          </a:p>
          <a:p>
            <a:pPr marL="540000" marR="0" lvl="2" indent="-180000" algn="l" defTabSz="914400" rtl="0" eaLnBrk="1" fontAlgn="auto" latinLnBrk="0" hangingPunct="1">
              <a:lnSpc>
                <a:spcPct val="100000"/>
              </a:lnSpc>
              <a:spcBef>
                <a:spcPts val="0"/>
              </a:spcBef>
              <a:spcAft>
                <a:spcPts val="600"/>
              </a:spcAft>
              <a:buClrTx/>
              <a:buSzTx/>
              <a:buFont typeface="Trebuchet MS" pitchFamily="34" charset="0"/>
              <a:buChar char="–"/>
              <a:tabLst/>
              <a:defRPr/>
            </a:pPr>
            <a:r>
              <a:rPr kumimoji="0" lang="en-GB" sz="2000" b="0" i="0" u="none" strike="noStrike" kern="1200" cap="none" spc="0" normalizeH="0" baseline="0" noProof="0" dirty="0">
                <a:ln>
                  <a:noFill/>
                </a:ln>
                <a:solidFill>
                  <a:srgbClr val="000000"/>
                </a:solidFill>
                <a:effectLst/>
                <a:uLnTx/>
                <a:uFillTx/>
                <a:latin typeface="Trebuchet MS" panose="020B0603020202020204"/>
                <a:ea typeface="+mn-ea"/>
                <a:cs typeface="+mn-cs"/>
              </a:rPr>
              <a:t>How to navigate the </a:t>
            </a:r>
            <a:r>
              <a:rPr kumimoji="0" lang="en-GB" sz="2000" b="0" i="0" u="none" strike="noStrike" kern="1200" cap="none" spc="0" normalizeH="0" baseline="0" noProof="0" dirty="0" smtClean="0">
                <a:ln>
                  <a:noFill/>
                </a:ln>
                <a:solidFill>
                  <a:srgbClr val="000000"/>
                </a:solidFill>
                <a:effectLst/>
                <a:uLnTx/>
                <a:uFillTx/>
                <a:latin typeface="Trebuchet MS" panose="020B0603020202020204"/>
                <a:ea typeface="+mn-ea"/>
                <a:cs typeface="+mn-cs"/>
              </a:rPr>
              <a:t>terminal</a:t>
            </a:r>
          </a:p>
          <a:p>
            <a:pPr marL="540000" marR="0" lvl="2" indent="-180000" algn="l" defTabSz="914400" rtl="0" eaLnBrk="1" fontAlgn="auto" latinLnBrk="0" hangingPunct="1">
              <a:lnSpc>
                <a:spcPct val="100000"/>
              </a:lnSpc>
              <a:spcBef>
                <a:spcPts val="0"/>
              </a:spcBef>
              <a:spcAft>
                <a:spcPts val="600"/>
              </a:spcAft>
              <a:buClrTx/>
              <a:buSzTx/>
              <a:buFont typeface="Trebuchet MS" pitchFamily="34" charset="0"/>
              <a:buChar char="–"/>
              <a:tabLst/>
              <a:defRPr/>
            </a:pPr>
            <a:r>
              <a:rPr lang="en-US" sz="2000" dirty="0" smtClean="0">
                <a:solidFill>
                  <a:srgbClr val="000000"/>
                </a:solidFill>
                <a:latin typeface="Trebuchet MS" panose="020B0603020202020204"/>
              </a:rPr>
              <a:t>Modules</a:t>
            </a:r>
            <a:endParaRPr kumimoji="0" lang="en-GB" sz="2000" b="0" i="0" u="none" strike="noStrike" kern="1200" cap="none" spc="0" normalizeH="0" baseline="0" noProof="0" dirty="0" smtClean="0">
              <a:ln>
                <a:noFill/>
              </a:ln>
              <a:solidFill>
                <a:srgbClr val="000000"/>
              </a:solidFill>
              <a:effectLst/>
              <a:uLnTx/>
              <a:uFillTx/>
              <a:latin typeface="Trebuchet MS" panose="020B0603020202020204"/>
              <a:ea typeface="+mn-ea"/>
              <a:cs typeface="+mn-cs"/>
            </a:endParaRPr>
          </a:p>
          <a:p>
            <a:pPr marL="540000" marR="0" lvl="2" indent="-180000" algn="l" defTabSz="914400" rtl="0" eaLnBrk="1" fontAlgn="auto" latinLnBrk="0" hangingPunct="1">
              <a:lnSpc>
                <a:spcPct val="100000"/>
              </a:lnSpc>
              <a:spcBef>
                <a:spcPts val="0"/>
              </a:spcBef>
              <a:spcAft>
                <a:spcPts val="600"/>
              </a:spcAft>
              <a:buClrTx/>
              <a:buSzTx/>
              <a:buFont typeface="Trebuchet MS" pitchFamily="34" charset="0"/>
              <a:buChar char="–"/>
              <a:tabLst/>
              <a:defRPr/>
            </a:pPr>
            <a:r>
              <a:rPr lang="en-US" sz="2000" dirty="0" smtClean="0">
                <a:solidFill>
                  <a:srgbClr val="000000"/>
                </a:solidFill>
                <a:latin typeface="Trebuchet MS" panose="020B0603020202020204"/>
              </a:rPr>
              <a:t>Installing and Launching a Program (FIJI)</a:t>
            </a:r>
            <a:endParaRPr kumimoji="0" lang="en-GB" sz="2000" b="0" i="0" u="none" strike="noStrike" kern="1200" cap="none" spc="0" normalizeH="0" baseline="0" noProof="0" dirty="0">
              <a:ln>
                <a:noFill/>
              </a:ln>
              <a:solidFill>
                <a:srgbClr val="000000"/>
              </a:solidFill>
              <a:effectLst/>
              <a:uLnTx/>
              <a:uFillTx/>
              <a:latin typeface="Trebuchet MS" panose="020B0603020202020204"/>
              <a:ea typeface="+mn-ea"/>
              <a:cs typeface="+mn-cs"/>
            </a:endParaRPr>
          </a:p>
          <a:p>
            <a:pPr marL="0" marR="0" lvl="1" indent="0" algn="l" defTabSz="914400" rtl="0" eaLnBrk="1" fontAlgn="auto" latinLnBrk="0" hangingPunct="1">
              <a:lnSpc>
                <a:spcPct val="100000"/>
              </a:lnSpc>
              <a:spcBef>
                <a:spcPts val="600"/>
              </a:spcBef>
              <a:spcAft>
                <a:spcPts val="600"/>
              </a:spcAft>
              <a:buClrTx/>
              <a:buSzTx/>
              <a:buFont typeface="Arial" pitchFamily="34" charset="0"/>
              <a:buNone/>
              <a:tabLst/>
              <a:defRPr/>
            </a:pPr>
            <a:r>
              <a:rPr kumimoji="0" lang="en-GB" sz="2000" b="1" i="0" u="none" strike="noStrike" kern="1200" cap="none" spc="0" normalizeH="0" baseline="0" noProof="0" dirty="0">
                <a:ln>
                  <a:noFill/>
                </a:ln>
                <a:solidFill>
                  <a:srgbClr val="000000"/>
                </a:solidFill>
                <a:effectLst/>
                <a:uLnTx/>
                <a:uFillTx/>
                <a:latin typeface="Trebuchet MS" panose="020B0603020202020204"/>
                <a:ea typeface="+mn-ea"/>
                <a:cs typeface="+mn-cs"/>
              </a:rPr>
              <a:t>Anaconda </a:t>
            </a:r>
            <a:endParaRPr kumimoji="0" lang="en-GB" sz="2000" b="1" i="0" u="none" strike="noStrike" kern="1200" cap="none" spc="0" normalizeH="0" baseline="0" noProof="0" dirty="0" smtClean="0">
              <a:ln>
                <a:noFill/>
              </a:ln>
              <a:solidFill>
                <a:srgbClr val="000000"/>
              </a:solidFill>
              <a:effectLst/>
              <a:uLnTx/>
              <a:uFillTx/>
              <a:latin typeface="Trebuchet MS" panose="020B0603020202020204"/>
              <a:ea typeface="+mn-ea"/>
              <a:cs typeface="+mn-cs"/>
            </a:endParaRPr>
          </a:p>
          <a:p>
            <a:pPr marL="540000" marR="0" lvl="2" indent="-180000" algn="l" defTabSz="914400" rtl="0" eaLnBrk="1" fontAlgn="auto" latinLnBrk="0" hangingPunct="1">
              <a:lnSpc>
                <a:spcPct val="100000"/>
              </a:lnSpc>
              <a:spcBef>
                <a:spcPts val="0"/>
              </a:spcBef>
              <a:spcAft>
                <a:spcPts val="600"/>
              </a:spcAft>
              <a:buClrTx/>
              <a:buSzTx/>
              <a:buFont typeface="Trebuchet MS" pitchFamily="34" charset="0"/>
              <a:buChar char="–"/>
              <a:tabLst/>
              <a:defRPr/>
            </a:pPr>
            <a:r>
              <a:rPr kumimoji="0" lang="en-GB" sz="2000" b="0" i="0" u="none" strike="noStrike" kern="1200" cap="none" spc="0" normalizeH="0" baseline="0" noProof="0" dirty="0" smtClean="0">
                <a:ln>
                  <a:noFill/>
                </a:ln>
                <a:solidFill>
                  <a:srgbClr val="000000"/>
                </a:solidFill>
                <a:effectLst/>
                <a:uLnTx/>
                <a:uFillTx/>
                <a:latin typeface="Trebuchet MS" panose="020B0603020202020204"/>
                <a:ea typeface="+mn-ea"/>
                <a:cs typeface="+mn-cs"/>
              </a:rPr>
              <a:t>Set up Anaconda on </a:t>
            </a:r>
            <a:r>
              <a:rPr kumimoji="0" lang="en-GB" sz="2000" b="0" i="0" u="none" strike="noStrike" kern="1200" cap="none" spc="0" normalizeH="0" baseline="0" noProof="0" dirty="0" err="1" smtClean="0">
                <a:ln>
                  <a:noFill/>
                </a:ln>
                <a:solidFill>
                  <a:srgbClr val="000000"/>
                </a:solidFill>
                <a:effectLst/>
                <a:uLnTx/>
                <a:uFillTx/>
                <a:latin typeface="Trebuchet MS" panose="020B0603020202020204"/>
                <a:ea typeface="+mn-ea"/>
                <a:cs typeface="+mn-cs"/>
              </a:rPr>
              <a:t>OnDemand</a:t>
            </a:r>
            <a:endParaRPr kumimoji="0" lang="en-GB" sz="2000" b="0" i="0" u="none" strike="noStrike" kern="1200" cap="none" spc="0" normalizeH="0" baseline="0" noProof="0" dirty="0" smtClean="0">
              <a:ln>
                <a:noFill/>
              </a:ln>
              <a:solidFill>
                <a:srgbClr val="000000"/>
              </a:solidFill>
              <a:effectLst/>
              <a:uLnTx/>
              <a:uFillTx/>
              <a:latin typeface="Trebuchet MS" panose="020B0603020202020204"/>
              <a:ea typeface="+mn-ea"/>
              <a:cs typeface="+mn-cs"/>
            </a:endParaRPr>
          </a:p>
          <a:p>
            <a:pPr marL="540000" marR="0" lvl="2" indent="-180000" algn="l" defTabSz="914400" rtl="0" eaLnBrk="1" fontAlgn="auto" latinLnBrk="0" hangingPunct="1">
              <a:lnSpc>
                <a:spcPct val="100000"/>
              </a:lnSpc>
              <a:spcBef>
                <a:spcPts val="0"/>
              </a:spcBef>
              <a:spcAft>
                <a:spcPts val="600"/>
              </a:spcAft>
              <a:buClrTx/>
              <a:buSzTx/>
              <a:buFont typeface="Trebuchet MS" pitchFamily="34" charset="0"/>
              <a:buChar char="–"/>
              <a:tabLst/>
              <a:defRPr/>
            </a:pPr>
            <a:r>
              <a:rPr kumimoji="0" lang="en-GB" sz="2000" b="0" i="0" u="none" strike="noStrike" kern="1200" cap="none" spc="0" normalizeH="0" baseline="0" noProof="0" dirty="0" smtClean="0">
                <a:ln>
                  <a:noFill/>
                </a:ln>
                <a:solidFill>
                  <a:srgbClr val="000000"/>
                </a:solidFill>
                <a:effectLst/>
                <a:uLnTx/>
                <a:uFillTx/>
                <a:latin typeface="Trebuchet MS" panose="020B0603020202020204"/>
                <a:ea typeface="+mn-ea"/>
                <a:cs typeface="+mn-cs"/>
              </a:rPr>
              <a:t>Link </a:t>
            </a:r>
            <a:r>
              <a:rPr kumimoji="0" lang="en-GB" sz="2000" b="0" i="0" u="none" strike="noStrike" kern="1200" cap="none" spc="0" normalizeH="0" baseline="0" noProof="0" dirty="0" err="1" smtClean="0">
                <a:ln>
                  <a:noFill/>
                </a:ln>
                <a:solidFill>
                  <a:srgbClr val="000000"/>
                </a:solidFill>
                <a:effectLst/>
                <a:uLnTx/>
                <a:uFillTx/>
                <a:latin typeface="Trebuchet MS" panose="020B0603020202020204"/>
                <a:ea typeface="+mn-ea"/>
                <a:cs typeface="+mn-cs"/>
              </a:rPr>
              <a:t>Jupyter</a:t>
            </a:r>
            <a:r>
              <a:rPr kumimoji="0" lang="en-GB" sz="2000" b="0" i="0" u="none" strike="noStrike" kern="1200" cap="none" spc="0" normalizeH="0" baseline="0" noProof="0" dirty="0" smtClean="0">
                <a:ln>
                  <a:noFill/>
                </a:ln>
                <a:solidFill>
                  <a:srgbClr val="000000"/>
                </a:solidFill>
                <a:effectLst/>
                <a:uLnTx/>
                <a:uFillTx/>
                <a:latin typeface="Trebuchet MS" panose="020B0603020202020204"/>
                <a:ea typeface="+mn-ea"/>
                <a:cs typeface="+mn-cs"/>
              </a:rPr>
              <a:t> Notebook To </a:t>
            </a:r>
            <a:r>
              <a:rPr kumimoji="0" lang="en-GB" sz="2000" b="0" i="0" u="none" strike="noStrike" kern="1200" cap="none" spc="0" normalizeH="0" baseline="0" noProof="0" dirty="0" err="1" smtClean="0">
                <a:ln>
                  <a:noFill/>
                </a:ln>
                <a:solidFill>
                  <a:srgbClr val="000000"/>
                </a:solidFill>
                <a:effectLst/>
                <a:uLnTx/>
                <a:uFillTx/>
                <a:latin typeface="Trebuchet MS" panose="020B0603020202020204"/>
                <a:ea typeface="+mn-ea"/>
                <a:cs typeface="+mn-cs"/>
              </a:rPr>
              <a:t>Conda</a:t>
            </a:r>
            <a:r>
              <a:rPr kumimoji="0" lang="en-GB" sz="2000" b="0" i="0" u="none" strike="noStrike" kern="1200" cap="none" spc="0" normalizeH="0" baseline="0" noProof="0" dirty="0" smtClean="0">
                <a:ln>
                  <a:noFill/>
                </a:ln>
                <a:solidFill>
                  <a:srgbClr val="000000"/>
                </a:solidFill>
                <a:effectLst/>
                <a:uLnTx/>
                <a:uFillTx/>
                <a:latin typeface="Trebuchet MS" panose="020B0603020202020204"/>
                <a:ea typeface="+mn-ea"/>
                <a:cs typeface="+mn-cs"/>
              </a:rPr>
              <a:t> Environment</a:t>
            </a:r>
            <a:endParaRPr kumimoji="0" lang="en-GB" sz="2000" b="0" i="0" u="none" strike="noStrike" kern="1200" cap="none" spc="0" normalizeH="0" baseline="0" noProof="0" dirty="0">
              <a:ln>
                <a:noFill/>
              </a:ln>
              <a:solidFill>
                <a:srgbClr val="000000"/>
              </a:solidFill>
              <a:effectLst/>
              <a:uLnTx/>
              <a:uFillTx/>
              <a:latin typeface="Trebuchet MS" panose="020B0603020202020204"/>
              <a:ea typeface="+mn-ea"/>
              <a:cs typeface="+mn-cs"/>
            </a:endParaRPr>
          </a:p>
          <a:p>
            <a:pPr marL="0" marR="0" lvl="1" indent="0" algn="l" defTabSz="914400" rtl="0" eaLnBrk="1" fontAlgn="auto" latinLnBrk="0" hangingPunct="1">
              <a:lnSpc>
                <a:spcPct val="100000"/>
              </a:lnSpc>
              <a:spcBef>
                <a:spcPts val="600"/>
              </a:spcBef>
              <a:spcAft>
                <a:spcPts val="600"/>
              </a:spcAft>
              <a:buClrTx/>
              <a:buSzTx/>
              <a:buFont typeface="Arial" pitchFamily="34" charset="0"/>
              <a:buNone/>
              <a:tabLst/>
              <a:defRPr/>
            </a:pPr>
            <a:endParaRPr kumimoji="0" lang="en-GB" sz="2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378EBF1A-699F-4ED1-B042-E4E701B7FA70}"/>
              </a:ext>
            </a:extLst>
          </p:cNvPr>
          <p:cNvPicPr>
            <a:picLocks noChangeAspect="1"/>
          </p:cNvPicPr>
          <p:nvPr/>
        </p:nvPicPr>
        <p:blipFill>
          <a:blip r:embed="rId3"/>
          <a:stretch>
            <a:fillRect/>
          </a:stretch>
        </p:blipFill>
        <p:spPr>
          <a:xfrm>
            <a:off x="418038" y="175359"/>
            <a:ext cx="4404659" cy="188548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3E1EBA2-8AE5-48BF-B75C-32F0FA98EA3C}"/>
              </a:ext>
            </a:extLst>
          </p:cNvPr>
          <p:cNvPicPr>
            <a:picLocks noChangeAspect="1"/>
          </p:cNvPicPr>
          <p:nvPr/>
        </p:nvPicPr>
        <p:blipFill>
          <a:blip r:embed="rId4"/>
          <a:stretch>
            <a:fillRect/>
          </a:stretch>
        </p:blipFill>
        <p:spPr>
          <a:xfrm>
            <a:off x="433485" y="2204864"/>
            <a:ext cx="4376397" cy="2118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14642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GB" dirty="0"/>
              <a:t>Command line basics</a:t>
            </a:r>
            <a:endParaRPr lang="en-US" dirty="0"/>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a:xfrm>
            <a:off x="1866000" y="1412776"/>
            <a:ext cx="8460000" cy="5085224"/>
          </a:xfrm>
        </p:spPr>
        <p:txBody>
          <a:bodyPr>
            <a:normAutofit lnSpcReduction="10000"/>
          </a:bodyPr>
          <a:lstStyle/>
          <a:p>
            <a:r>
              <a:rPr lang="en-US" b="0" dirty="0"/>
              <a:t>Copy files or directories</a:t>
            </a:r>
          </a:p>
          <a:p>
            <a:pPr lvl="2"/>
            <a:r>
              <a:rPr lang="en-US" i="1" dirty="0"/>
              <a:t>cp source destination</a:t>
            </a:r>
          </a:p>
          <a:p>
            <a:pPr lvl="2"/>
            <a:r>
              <a:rPr lang="en-US" i="1" dirty="0"/>
              <a:t>cp –R </a:t>
            </a:r>
            <a:r>
              <a:rPr lang="en-US" i="1" dirty="0" err="1"/>
              <a:t>source_directory</a:t>
            </a:r>
            <a:r>
              <a:rPr lang="en-US" i="1" dirty="0"/>
              <a:t> </a:t>
            </a:r>
            <a:r>
              <a:rPr lang="en-US" i="1" dirty="0" err="1"/>
              <a:t>destination_directory</a:t>
            </a:r>
            <a:endParaRPr lang="en-US" i="1" dirty="0"/>
          </a:p>
          <a:p>
            <a:r>
              <a:rPr lang="en-US" b="0" dirty="0"/>
              <a:t>Move files/directories</a:t>
            </a:r>
          </a:p>
          <a:p>
            <a:pPr lvl="2"/>
            <a:r>
              <a:rPr lang="en-US" i="1" dirty="0"/>
              <a:t>mv source destination</a:t>
            </a:r>
          </a:p>
          <a:p>
            <a:r>
              <a:rPr lang="en-US" b="0" dirty="0"/>
              <a:t>Create a new directory</a:t>
            </a:r>
          </a:p>
          <a:p>
            <a:pPr lvl="2"/>
            <a:r>
              <a:rPr lang="en-US" i="1" dirty="0" err="1"/>
              <a:t>mkdir</a:t>
            </a:r>
            <a:r>
              <a:rPr lang="en-US" i="1" dirty="0"/>
              <a:t> /path/to/directory</a:t>
            </a:r>
            <a:r>
              <a:rPr lang="en-US" dirty="0"/>
              <a:t> # Assumes parent directories already exist</a:t>
            </a:r>
          </a:p>
          <a:p>
            <a:pPr lvl="2"/>
            <a:r>
              <a:rPr lang="en-US" i="1" dirty="0" err="1"/>
              <a:t>mkdir</a:t>
            </a:r>
            <a:r>
              <a:rPr lang="en-US" i="1" dirty="0"/>
              <a:t> –p /path/to/new/directory</a:t>
            </a:r>
            <a:r>
              <a:rPr lang="en-US" dirty="0"/>
              <a:t> # Creates parent directories if they don’t exist</a:t>
            </a:r>
          </a:p>
          <a:p>
            <a:pPr lvl="1"/>
            <a:r>
              <a:rPr lang="en-US" dirty="0"/>
              <a:t>Print or display a file</a:t>
            </a:r>
          </a:p>
          <a:p>
            <a:pPr lvl="2"/>
            <a:r>
              <a:rPr lang="en-US" i="1" dirty="0"/>
              <a:t>cat filename </a:t>
            </a:r>
            <a:r>
              <a:rPr lang="en-US" dirty="0"/>
              <a:t># prints file contents, great for small files</a:t>
            </a:r>
          </a:p>
          <a:p>
            <a:pPr lvl="2"/>
            <a:r>
              <a:rPr lang="en-US" i="1" dirty="0"/>
              <a:t>less filename</a:t>
            </a:r>
            <a:r>
              <a:rPr lang="en-US" dirty="0"/>
              <a:t> # display the files in an interactive viewer, </a:t>
            </a:r>
            <a:r>
              <a:rPr lang="en-US" i="1" dirty="0"/>
              <a:t>q </a:t>
            </a:r>
            <a:r>
              <a:rPr lang="en-US" dirty="0"/>
              <a:t>to quit</a:t>
            </a:r>
          </a:p>
          <a:p>
            <a:pPr lvl="1"/>
            <a:r>
              <a:rPr lang="en-US" dirty="0"/>
              <a:t>Manual pages</a:t>
            </a:r>
          </a:p>
          <a:p>
            <a:pPr lvl="2"/>
            <a:r>
              <a:rPr lang="en-US" dirty="0"/>
              <a:t>man ls </a:t>
            </a:r>
          </a:p>
          <a:p>
            <a:pPr marL="0" indent="0">
              <a:buNone/>
            </a:pPr>
            <a:endParaRPr lang="en-US" dirty="0"/>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20</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3723251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GB" dirty="0"/>
              <a:t>Fiji</a:t>
            </a:r>
            <a:endParaRPr lang="en-US" dirty="0"/>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normAutofit lnSpcReduction="10000"/>
          </a:bodyPr>
          <a:lstStyle/>
          <a:p>
            <a:pPr marL="342900" indent="-342900"/>
            <a:r>
              <a:rPr lang="en-GB" b="0" dirty="0"/>
              <a:t>A distribution of ImageJ which includes many useful plugins</a:t>
            </a:r>
          </a:p>
          <a:p>
            <a:pPr marL="342900" indent="-342900"/>
            <a:r>
              <a:rPr lang="en-GB" b="0" dirty="0"/>
              <a:t>You’ll setup a personal Fiji installation for easier plugin management</a:t>
            </a:r>
          </a:p>
          <a:p>
            <a:pPr marL="342900" indent="-342900"/>
            <a:r>
              <a:rPr lang="en-GB" b="0" dirty="0"/>
              <a:t>Start a Remote Desktop session </a:t>
            </a:r>
          </a:p>
          <a:p>
            <a:pPr marL="342900" indent="-342900"/>
            <a:r>
              <a:rPr lang="en-GB" b="0" dirty="0"/>
              <a:t>Open </a:t>
            </a:r>
            <a:r>
              <a:rPr lang="en-GB" b="0" dirty="0" err="1"/>
              <a:t>xterm</a:t>
            </a:r>
            <a:r>
              <a:rPr lang="en-GB" b="0" dirty="0"/>
              <a:t>(right click on desktop to open menu)</a:t>
            </a:r>
          </a:p>
          <a:p>
            <a:pPr marL="342900" indent="-342900"/>
            <a:r>
              <a:rPr lang="en-GB" b="0" dirty="0"/>
              <a:t>Copy the </a:t>
            </a:r>
            <a:r>
              <a:rPr lang="en-GB" b="0" dirty="0" err="1"/>
              <a:t>fiji</a:t>
            </a:r>
            <a:r>
              <a:rPr lang="en-GB" b="0" dirty="0"/>
              <a:t> app from the training folder to your user folder in your lab</a:t>
            </a:r>
          </a:p>
          <a:p>
            <a:pPr marL="342900" indent="-342900"/>
            <a:r>
              <a:rPr lang="en-GB" b="0" dirty="0"/>
              <a:t>Unzip the file</a:t>
            </a:r>
          </a:p>
          <a:p>
            <a:pPr marL="702900" lvl="2" indent="-342900"/>
            <a:r>
              <a:rPr lang="en-GB" b="0" dirty="0"/>
              <a:t>Unzip fiji_linux64.zip</a:t>
            </a:r>
          </a:p>
          <a:p>
            <a:pPr marL="342900" indent="-342900"/>
            <a:r>
              <a:rPr lang="en-GB" b="0" dirty="0"/>
              <a:t>Go into the directory which was extracted</a:t>
            </a:r>
          </a:p>
          <a:p>
            <a:pPr marL="702900" lvl="2" indent="-342900"/>
            <a:r>
              <a:rPr lang="en-GB" dirty="0"/>
              <a:t>cd </a:t>
            </a:r>
            <a:r>
              <a:rPr lang="en-GB" dirty="0" err="1"/>
              <a:t>Fiji.app</a:t>
            </a:r>
            <a:endParaRPr lang="en-GB" b="0" dirty="0"/>
          </a:p>
          <a:p>
            <a:pPr marL="342900" indent="-342900"/>
            <a:r>
              <a:rPr lang="en-GB" b="0" dirty="0"/>
              <a:t>Launch </a:t>
            </a:r>
            <a:r>
              <a:rPr lang="en-GB" b="0" dirty="0" err="1"/>
              <a:t>fiji</a:t>
            </a:r>
            <a:r>
              <a:rPr lang="en-GB" b="0" dirty="0"/>
              <a:t> with ./ImageJ-linux64</a:t>
            </a:r>
          </a:p>
          <a:p>
            <a:pPr marL="342900" indent="-342900"/>
            <a:r>
              <a:rPr lang="en-US" b="0" dirty="0">
                <a:hlinkClick r:id="rId2"/>
              </a:rPr>
              <a:t>https://downloads.imagej.net/fiji/latest/fiji-linux64.zip</a:t>
            </a:r>
            <a:endParaRPr lang="en-US" b="0" dirty="0"/>
          </a:p>
          <a:p>
            <a:pPr marL="0" indent="0">
              <a:buNone/>
            </a:pPr>
            <a:endParaRPr lang="en-US" dirty="0"/>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21</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2234696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GB" dirty="0"/>
              <a:t>Exercise </a:t>
            </a:r>
            <a:r>
              <a:rPr lang="en-GB" dirty="0" smtClean="0"/>
              <a:t>2 (</a:t>
            </a:r>
            <a:r>
              <a:rPr lang="en-GB" dirty="0" err="1" smtClean="0"/>
              <a:t>pwd</a:t>
            </a:r>
            <a:r>
              <a:rPr lang="en-GB" dirty="0"/>
              <a:t>, ls, cd, cp, df, cat, less, man)</a:t>
            </a:r>
            <a:endParaRPr lang="en-US" dirty="0"/>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normAutofit fontScale="92500" lnSpcReduction="20000"/>
          </a:bodyPr>
          <a:lstStyle/>
          <a:p>
            <a:pPr marL="342900" indent="-342900"/>
            <a:r>
              <a:rPr lang="en-US" b="0" dirty="0"/>
              <a:t>Open a terminal/shell and check which directory you’re currently in</a:t>
            </a:r>
          </a:p>
          <a:p>
            <a:pPr marL="360000" lvl="2" indent="0">
              <a:buNone/>
            </a:pPr>
            <a:r>
              <a:rPr lang="en-US" dirty="0"/>
              <a:t> </a:t>
            </a:r>
            <a:r>
              <a:rPr lang="en-US" dirty="0" smtClean="0"/>
              <a:t>- </a:t>
            </a:r>
            <a:r>
              <a:rPr lang="en-US" dirty="0" err="1" smtClean="0"/>
              <a:t>realpath</a:t>
            </a:r>
            <a:r>
              <a:rPr lang="en-US" dirty="0" smtClean="0"/>
              <a:t> .</a:t>
            </a:r>
            <a:endParaRPr lang="en-US" b="0" dirty="0"/>
          </a:p>
          <a:p>
            <a:pPr marL="342900" indent="-342900"/>
            <a:r>
              <a:rPr lang="en-US" b="0" dirty="0"/>
              <a:t>List the files in the directory</a:t>
            </a:r>
          </a:p>
          <a:p>
            <a:pPr marL="702900" lvl="2" indent="-342900"/>
            <a:r>
              <a:rPr lang="en-US" b="0" dirty="0"/>
              <a:t>ls</a:t>
            </a:r>
          </a:p>
          <a:p>
            <a:pPr marL="342900" indent="-342900"/>
            <a:r>
              <a:rPr lang="en-US" b="0" dirty="0"/>
              <a:t>Optional - List the hidden files in the directory</a:t>
            </a:r>
          </a:p>
          <a:p>
            <a:pPr marL="702900" lvl="2" indent="-342900"/>
            <a:r>
              <a:rPr lang="en-US" dirty="0"/>
              <a:t>ls -a</a:t>
            </a:r>
            <a:endParaRPr lang="en-US" b="0" dirty="0"/>
          </a:p>
          <a:p>
            <a:pPr marL="342900" indent="-342900"/>
            <a:r>
              <a:rPr lang="en-US" b="0" dirty="0"/>
              <a:t>Go to your lab home or working directory</a:t>
            </a:r>
          </a:p>
          <a:p>
            <a:pPr marL="702900" lvl="2" indent="-342900"/>
            <a:r>
              <a:rPr lang="en-US" dirty="0"/>
              <a:t>cd /nemo/lab/&lt;</a:t>
            </a:r>
            <a:r>
              <a:rPr lang="en-US" dirty="0" err="1"/>
              <a:t>labname</a:t>
            </a:r>
            <a:r>
              <a:rPr lang="en-US" dirty="0"/>
              <a:t>&gt;/home/users/&lt;username&gt;</a:t>
            </a:r>
            <a:endParaRPr lang="en-US" b="0" dirty="0"/>
          </a:p>
          <a:p>
            <a:pPr marL="342900" indent="-342900"/>
            <a:r>
              <a:rPr lang="en-US" b="0" dirty="0"/>
              <a:t>Go back to your own home and copy the </a:t>
            </a:r>
            <a:r>
              <a:rPr lang="en-US" b="0" dirty="0" err="1"/>
              <a:t>fiji</a:t>
            </a:r>
            <a:r>
              <a:rPr lang="en-US" b="0" dirty="0"/>
              <a:t> file </a:t>
            </a:r>
            <a:r>
              <a:rPr lang="en-GB" b="0" i="1" dirty="0"/>
              <a:t>/</a:t>
            </a:r>
            <a:r>
              <a:rPr lang="en-GB" b="0" i="1" dirty="0" smtClean="0"/>
              <a:t>camp/apps/training/</a:t>
            </a:r>
            <a:r>
              <a:rPr lang="en-GB" b="0" i="1" dirty="0" err="1" smtClean="0"/>
              <a:t>stardist</a:t>
            </a:r>
            <a:r>
              <a:rPr lang="en-GB" b="0" i="1" dirty="0" smtClean="0"/>
              <a:t>/StarDist_Course_Sept_2024/fiji-linux64.zip </a:t>
            </a:r>
            <a:r>
              <a:rPr lang="en-US" b="0" i="1" dirty="0"/>
              <a:t>to your home</a:t>
            </a:r>
          </a:p>
          <a:p>
            <a:pPr marL="702900" lvl="2" indent="-342900"/>
            <a:r>
              <a:rPr lang="en-US" i="1" dirty="0"/>
              <a:t>cp </a:t>
            </a:r>
            <a:r>
              <a:rPr lang="en-GB" b="0" i="1" dirty="0"/>
              <a:t>/</a:t>
            </a:r>
            <a:r>
              <a:rPr lang="en-GB" b="0" i="1" dirty="0" smtClean="0"/>
              <a:t>camp/apps/training/</a:t>
            </a:r>
            <a:r>
              <a:rPr lang="en-GB" b="0" i="1" dirty="0" err="1" smtClean="0"/>
              <a:t>stardist</a:t>
            </a:r>
            <a:r>
              <a:rPr lang="en-GB" b="0" i="1" dirty="0" smtClean="0"/>
              <a:t>/StarDist_Course_Sept_2024/fiji-linux64.zip </a:t>
            </a:r>
            <a:r>
              <a:rPr lang="en-GB" b="0" i="1" dirty="0"/>
              <a:t>.</a:t>
            </a:r>
            <a:endParaRPr lang="en-US" b="0" i="1" dirty="0"/>
          </a:p>
          <a:p>
            <a:pPr marL="342900" indent="-342900"/>
            <a:r>
              <a:rPr lang="en-US" b="0" dirty="0"/>
              <a:t>Check how much space you have available in your personal home</a:t>
            </a:r>
          </a:p>
          <a:p>
            <a:pPr marL="702900" lvl="2" indent="-342900"/>
            <a:r>
              <a:rPr lang="en-US" dirty="0"/>
              <a:t>df –h $</a:t>
            </a:r>
            <a:r>
              <a:rPr lang="en-US" dirty="0" smtClean="0"/>
              <a:t>HOME</a:t>
            </a:r>
          </a:p>
          <a:p>
            <a:pPr marL="343875" lvl="1" indent="-342900"/>
            <a:r>
              <a:rPr lang="en-US" b="0" dirty="0" smtClean="0"/>
              <a:t>Unzip FIJI</a:t>
            </a:r>
            <a:endParaRPr lang="en-US" b="0" dirty="0"/>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22</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248545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Launch Fiji in </a:t>
            </a:r>
            <a:r>
              <a:rPr lang="en-US" dirty="0" err="1" smtClean="0"/>
              <a:t>OnDemand</a:t>
            </a:r>
            <a:r>
              <a:rPr lang="en-US" dirty="0"/>
              <a:t> </a:t>
            </a:r>
            <a:r>
              <a:rPr lang="en-US" dirty="0" smtClean="0"/>
              <a:t>(Exercise 3)</a:t>
            </a:r>
            <a:br>
              <a:rPr lang="en-US" dirty="0" smtClean="0"/>
            </a:br>
            <a:endParaRPr lang="en-GB" dirty="0"/>
          </a:p>
        </p:txBody>
      </p:sp>
      <p:sp>
        <p:nvSpPr>
          <p:cNvPr id="3" name="Content Placeholder 2"/>
          <p:cNvSpPr>
            <a:spLocks noGrp="1"/>
          </p:cNvSpPr>
          <p:nvPr>
            <p:ph idx="1"/>
          </p:nvPr>
        </p:nvSpPr>
        <p:spPr/>
        <p:txBody>
          <a:bodyPr/>
          <a:lstStyle/>
          <a:p>
            <a:r>
              <a:rPr lang="en-US" dirty="0" smtClean="0"/>
              <a:t>We will write a shell script to do this</a:t>
            </a:r>
          </a:p>
          <a:p>
            <a:pPr lvl="2"/>
            <a:r>
              <a:rPr lang="en-US" dirty="0" smtClean="0"/>
              <a:t>File should be in home directory</a:t>
            </a:r>
          </a:p>
          <a:p>
            <a:pPr lvl="2"/>
            <a:r>
              <a:rPr lang="en-US" dirty="0" smtClean="0"/>
              <a:t>Need to change directory to where you saved the Fiji installation</a:t>
            </a:r>
          </a:p>
          <a:p>
            <a:pPr lvl="2"/>
            <a:r>
              <a:rPr lang="en-US" dirty="0" smtClean="0"/>
              <a:t>Need to launch the Fiji app</a:t>
            </a:r>
          </a:p>
          <a:p>
            <a:pPr lvl="2"/>
            <a:endParaRPr lang="en-US" dirty="0"/>
          </a:p>
          <a:p>
            <a:pPr lvl="1"/>
            <a:r>
              <a:rPr lang="en-US" dirty="0" smtClean="0"/>
              <a:t>Use </a:t>
            </a:r>
            <a:r>
              <a:rPr lang="en-US" dirty="0" err="1" smtClean="0"/>
              <a:t>nano</a:t>
            </a:r>
            <a:r>
              <a:rPr lang="en-US" dirty="0" smtClean="0"/>
              <a:t>, or notepad ++</a:t>
            </a:r>
          </a:p>
          <a:p>
            <a:pPr lvl="2"/>
            <a:r>
              <a:rPr lang="en-US" dirty="0" err="1" smtClean="0"/>
              <a:t>nano</a:t>
            </a:r>
            <a:r>
              <a:rPr lang="en-US" dirty="0" smtClean="0"/>
              <a:t> is a quick and easy terminal based text editor</a:t>
            </a:r>
          </a:p>
          <a:p>
            <a:pPr lvl="2"/>
            <a:r>
              <a:rPr lang="en-US" dirty="0" smtClean="0"/>
              <a:t>In home directory, type in “</a:t>
            </a:r>
            <a:r>
              <a:rPr lang="en-US" dirty="0" err="1" smtClean="0"/>
              <a:t>nano</a:t>
            </a:r>
            <a:r>
              <a:rPr lang="en-US" dirty="0" smtClean="0"/>
              <a:t>”</a:t>
            </a:r>
          </a:p>
          <a:p>
            <a:pPr lvl="2"/>
            <a:r>
              <a:rPr lang="en-US" dirty="0" smtClean="0"/>
              <a:t>Type in your commands</a:t>
            </a:r>
          </a:p>
          <a:p>
            <a:pPr lvl="2"/>
            <a:r>
              <a:rPr lang="en-US" dirty="0" err="1" smtClean="0"/>
              <a:t>Cntrl</a:t>
            </a:r>
            <a:r>
              <a:rPr lang="en-US" dirty="0" smtClean="0"/>
              <a:t>-x will exit, and prompt you to save</a:t>
            </a:r>
          </a:p>
          <a:p>
            <a:pPr lvl="2"/>
            <a:r>
              <a:rPr lang="en-US" dirty="0" smtClean="0"/>
              <a:t>Enter “Run_Fiji.sh” as the file name</a:t>
            </a:r>
          </a:p>
          <a:p>
            <a:pPr lvl="2"/>
            <a:r>
              <a:rPr lang="en-US" dirty="0" err="1"/>
              <a:t>chmod</a:t>
            </a:r>
            <a:r>
              <a:rPr lang="en-US" dirty="0"/>
              <a:t> </a:t>
            </a:r>
            <a:r>
              <a:rPr lang="en-US" dirty="0" err="1"/>
              <a:t>u+rwx</a:t>
            </a:r>
            <a:r>
              <a:rPr lang="en-US" dirty="0"/>
              <a:t> </a:t>
            </a:r>
            <a:r>
              <a:rPr lang="en-US" dirty="0" smtClean="0"/>
              <a:t>Run_Fiji.sh</a:t>
            </a:r>
            <a:endParaRPr lang="en-US" dirty="0"/>
          </a:p>
          <a:p>
            <a:pPr lvl="2"/>
            <a:endParaRPr lang="en-US" dirty="0" smtClean="0"/>
          </a:p>
          <a:p>
            <a:pPr lvl="2"/>
            <a:endParaRPr lang="en-GB"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D19B3434-7E09-465F-A694-A86E7D543F5E}" type="slidenum">
              <a:rPr lang="en-GB" smtClean="0"/>
              <a:pPr/>
              <a:t>23</a:t>
            </a:fld>
            <a:endParaRPr lang="en-GB" dirty="0"/>
          </a:p>
        </p:txBody>
      </p:sp>
    </p:spTree>
    <p:extLst>
      <p:ext uri="{BB962C8B-B14F-4D97-AF65-F5344CB8AC3E}">
        <p14:creationId xmlns:p14="http://schemas.microsoft.com/office/powerpoint/2010/main" val="254557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1F523195-765A-4B62-BE2E-D58961AE9F1D}"/>
              </a:ext>
            </a:extLst>
          </p:cNvPr>
          <p:cNvPicPr>
            <a:picLocks noChangeAspect="1"/>
          </p:cNvPicPr>
          <p:nvPr/>
        </p:nvPicPr>
        <p:blipFill>
          <a:blip r:embed="rId3"/>
          <a:stretch>
            <a:fillRect/>
          </a:stretch>
        </p:blipFill>
        <p:spPr>
          <a:xfrm>
            <a:off x="3507810" y="1765909"/>
            <a:ext cx="5413639" cy="3751323"/>
          </a:xfrm>
          <a:prstGeom prst="rect">
            <a:avLst/>
          </a:prstGeom>
        </p:spPr>
      </p:pic>
      <p:sp>
        <p:nvSpPr>
          <p:cNvPr id="2" name="Title 1">
            <a:extLst>
              <a:ext uri="{FF2B5EF4-FFF2-40B4-BE49-F238E27FC236}">
                <a16:creationId xmlns:a16="http://schemas.microsoft.com/office/drawing/2014/main" id="{2CC8406B-E62F-402E-858A-3D67BABC066B}"/>
              </a:ext>
            </a:extLst>
          </p:cNvPr>
          <p:cNvSpPr>
            <a:spLocks noGrp="1"/>
          </p:cNvSpPr>
          <p:nvPr>
            <p:ph type="title"/>
          </p:nvPr>
        </p:nvSpPr>
        <p:spPr/>
        <p:txBody>
          <a:bodyPr/>
          <a:lstStyle/>
          <a:p>
            <a:r>
              <a:rPr lang="en-GB" dirty="0"/>
              <a:t>Anaconda</a:t>
            </a:r>
          </a:p>
        </p:txBody>
      </p:sp>
      <p:sp>
        <p:nvSpPr>
          <p:cNvPr id="3" name="Slide Number Placeholder 2">
            <a:extLst>
              <a:ext uri="{FF2B5EF4-FFF2-40B4-BE49-F238E27FC236}">
                <a16:creationId xmlns:a16="http://schemas.microsoft.com/office/drawing/2014/main" id="{DE345AA5-AB28-4FAF-B7DA-9EBC006ACD22}"/>
              </a:ext>
            </a:extLst>
          </p:cNvPr>
          <p:cNvSpPr>
            <a:spLocks noGrp="1"/>
          </p:cNvSpPr>
          <p:nvPr>
            <p:ph type="sldNum" sz="quarter" idx="12"/>
          </p:nvPr>
        </p:nvSpPr>
        <p:spPr/>
        <p:txBody>
          <a:bodyPr/>
          <a:lstStyle/>
          <a:p>
            <a:fld id="{D19B3434-7E09-465F-A694-A86E7D543F5E}" type="slidenum">
              <a:rPr lang="en-GB" smtClean="0"/>
              <a:pPr/>
              <a:t>24</a:t>
            </a:fld>
            <a:endParaRPr lang="en-GB" dirty="0"/>
          </a:p>
        </p:txBody>
      </p:sp>
      <p:grpSp>
        <p:nvGrpSpPr>
          <p:cNvPr id="6" name="Group 5">
            <a:extLst>
              <a:ext uri="{FF2B5EF4-FFF2-40B4-BE49-F238E27FC236}">
                <a16:creationId xmlns:a16="http://schemas.microsoft.com/office/drawing/2014/main" id="{AE653D3F-46C5-4BFE-B1B3-2143DE411DC6}"/>
              </a:ext>
            </a:extLst>
          </p:cNvPr>
          <p:cNvGrpSpPr/>
          <p:nvPr/>
        </p:nvGrpSpPr>
        <p:grpSpPr>
          <a:xfrm>
            <a:off x="1271464" y="209496"/>
            <a:ext cx="5232583" cy="994784"/>
            <a:chOff x="1559496" y="3717032"/>
            <a:chExt cx="6817742" cy="1296144"/>
          </a:xfrm>
        </p:grpSpPr>
        <p:pic>
          <p:nvPicPr>
            <p:cNvPr id="4098" name="Picture 2" descr="Anaconda (Python distribution) - Wikipedia">
              <a:extLst>
                <a:ext uri="{FF2B5EF4-FFF2-40B4-BE49-F238E27FC236}">
                  <a16:creationId xmlns:a16="http://schemas.microsoft.com/office/drawing/2014/main" id="{4CBDB838-BDAA-4B6D-94FE-14466FA5F8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753"/>
            <a:stretch/>
          </p:blipFill>
          <p:spPr bwMode="auto">
            <a:xfrm>
              <a:off x="1559496" y="3717032"/>
              <a:ext cx="3863531" cy="12961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aconda (Python distribution) - Wikipedia">
              <a:extLst>
                <a:ext uri="{FF2B5EF4-FFF2-40B4-BE49-F238E27FC236}">
                  <a16:creationId xmlns:a16="http://schemas.microsoft.com/office/drawing/2014/main" id="{C3196CF0-7859-4B3A-8386-6571CB388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166"/>
            <a:stretch/>
          </p:blipFill>
          <p:spPr bwMode="auto">
            <a:xfrm>
              <a:off x="4119563" y="3861048"/>
              <a:ext cx="4257675" cy="78239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EC281E3D-DDD8-4359-B6D6-0C38F7A80D45}"/>
              </a:ext>
            </a:extLst>
          </p:cNvPr>
          <p:cNvSpPr txBox="1"/>
          <p:nvPr/>
        </p:nvSpPr>
        <p:spPr>
          <a:xfrm>
            <a:off x="3909570" y="2511482"/>
            <a:ext cx="4631251" cy="2215991"/>
          </a:xfrm>
          <a:prstGeom prst="rect">
            <a:avLst/>
          </a:prstGeom>
          <a:solidFill>
            <a:schemeClr val="bg2">
              <a:lumMod val="95000"/>
            </a:schemeClr>
          </a:solidFill>
        </p:spPr>
        <p:txBody>
          <a:bodyPr wrap="square" rtlCol="0">
            <a:spAutoFit/>
          </a:bodyPr>
          <a:lstStyle/>
          <a:p>
            <a:r>
              <a:rPr lang="en-GB" sz="2300" dirty="0">
                <a:solidFill>
                  <a:schemeClr val="accent1"/>
                </a:solidFill>
                <a:latin typeface="Courier New" panose="02070309020205020404" pitchFamily="49" charset="0"/>
                <a:cs typeface="Courier New" panose="02070309020205020404" pitchFamily="49" charset="0"/>
              </a:rPr>
              <a:t>ml Anaconda3/2023.09-0</a:t>
            </a:r>
          </a:p>
          <a:p>
            <a:r>
              <a:rPr lang="en-GB" sz="2300" dirty="0" err="1">
                <a:solidFill>
                  <a:schemeClr val="accent1"/>
                </a:solidFill>
                <a:latin typeface="Courier New" panose="02070309020205020404" pitchFamily="49" charset="0"/>
                <a:cs typeface="Courier New" panose="02070309020205020404" pitchFamily="49" charset="0"/>
              </a:rPr>
              <a:t>conda</a:t>
            </a:r>
            <a:r>
              <a:rPr lang="en-GB" sz="2300" dirty="0">
                <a:solidFill>
                  <a:schemeClr val="accent1"/>
                </a:solidFill>
                <a:latin typeface="Courier New" panose="02070309020205020404" pitchFamily="49" charset="0"/>
                <a:cs typeface="Courier New" panose="02070309020205020404" pitchFamily="49" charset="0"/>
              </a:rPr>
              <a:t> </a:t>
            </a:r>
            <a:r>
              <a:rPr lang="en-GB" sz="2300" dirty="0" err="1">
                <a:solidFill>
                  <a:schemeClr val="accent1"/>
                </a:solidFill>
                <a:latin typeface="Courier New" panose="02070309020205020404" pitchFamily="49" charset="0"/>
                <a:cs typeface="Courier New" panose="02070309020205020404" pitchFamily="49" charset="0"/>
              </a:rPr>
              <a:t>init</a:t>
            </a:r>
            <a:r>
              <a:rPr lang="en-GB" sz="2300" dirty="0">
                <a:solidFill>
                  <a:schemeClr val="accent1"/>
                </a:solidFill>
                <a:latin typeface="Courier New" panose="02070309020205020404" pitchFamily="49" charset="0"/>
                <a:cs typeface="Courier New" panose="02070309020205020404" pitchFamily="49" charset="0"/>
              </a:rPr>
              <a:t> bash</a:t>
            </a:r>
          </a:p>
          <a:p>
            <a:r>
              <a:rPr lang="en-GB" sz="2300" dirty="0">
                <a:solidFill>
                  <a:schemeClr val="accent1"/>
                </a:solidFill>
                <a:latin typeface="Courier New" panose="02070309020205020404" pitchFamily="49" charset="0"/>
                <a:cs typeface="Courier New" panose="02070309020205020404" pitchFamily="49" charset="0"/>
              </a:rPr>
              <a:t>ml purge</a:t>
            </a:r>
          </a:p>
          <a:p>
            <a:endParaRPr lang="en-GB" sz="2300" dirty="0">
              <a:solidFill>
                <a:schemeClr val="accent1"/>
              </a:solidFill>
              <a:latin typeface="Courier New" panose="02070309020205020404" pitchFamily="49" charset="0"/>
              <a:cs typeface="Courier New" panose="02070309020205020404" pitchFamily="49" charset="0"/>
            </a:endParaRPr>
          </a:p>
          <a:p>
            <a:endParaRPr lang="en-GB" sz="2300" dirty="0">
              <a:solidFill>
                <a:schemeClr val="accent1"/>
              </a:solidFill>
              <a:latin typeface="Courier New" panose="02070309020205020404" pitchFamily="49" charset="0"/>
              <a:cs typeface="Courier New" panose="02070309020205020404" pitchFamily="49" charset="0"/>
            </a:endParaRPr>
          </a:p>
          <a:p>
            <a:r>
              <a:rPr lang="en-GB" sz="2300" dirty="0" err="1">
                <a:solidFill>
                  <a:schemeClr val="accent1"/>
                </a:solidFill>
                <a:latin typeface="Courier New" panose="02070309020205020404" pitchFamily="49" charset="0"/>
                <a:cs typeface="Courier New" panose="02070309020205020404" pitchFamily="49" charset="0"/>
              </a:rPr>
              <a:t>conda</a:t>
            </a:r>
            <a:r>
              <a:rPr lang="en-GB" sz="2300" dirty="0">
                <a:solidFill>
                  <a:schemeClr val="accent1"/>
                </a:solidFill>
                <a:latin typeface="Courier New" panose="02070309020205020404" pitchFamily="49" charset="0"/>
                <a:cs typeface="Courier New" panose="02070309020205020404" pitchFamily="49" charset="0"/>
              </a:rPr>
              <a:t> env list</a:t>
            </a:r>
          </a:p>
        </p:txBody>
      </p:sp>
      <p:grpSp>
        <p:nvGrpSpPr>
          <p:cNvPr id="13" name="Group 12">
            <a:extLst>
              <a:ext uri="{FF2B5EF4-FFF2-40B4-BE49-F238E27FC236}">
                <a16:creationId xmlns:a16="http://schemas.microsoft.com/office/drawing/2014/main" id="{614EAA31-7908-4475-BACE-7F8A86EBCDB0}"/>
              </a:ext>
            </a:extLst>
          </p:cNvPr>
          <p:cNvGrpSpPr/>
          <p:nvPr/>
        </p:nvGrpSpPr>
        <p:grpSpPr>
          <a:xfrm>
            <a:off x="267138" y="3247585"/>
            <a:ext cx="4619650" cy="1684940"/>
            <a:chOff x="267138" y="3339363"/>
            <a:chExt cx="4619650" cy="1684940"/>
          </a:xfrm>
        </p:grpSpPr>
        <p:sp>
          <p:nvSpPr>
            <p:cNvPr id="26" name="Rectangle: Rounded Corners 25">
              <a:extLst>
                <a:ext uri="{FF2B5EF4-FFF2-40B4-BE49-F238E27FC236}">
                  <a16:creationId xmlns:a16="http://schemas.microsoft.com/office/drawing/2014/main" id="{56182581-EAED-4282-BF18-2D4D323ADEFB}"/>
                </a:ext>
              </a:extLst>
            </p:cNvPr>
            <p:cNvSpPr/>
            <p:nvPr/>
          </p:nvSpPr>
          <p:spPr>
            <a:xfrm rot="5400000">
              <a:off x="887160" y="2719341"/>
              <a:ext cx="1684940" cy="2924984"/>
            </a:xfrm>
            <a:prstGeom prst="roundRect">
              <a:avLst/>
            </a:prstGeom>
            <a:solidFill>
              <a:srgbClr val="D4F6B2"/>
            </a:solidFill>
            <a:ln w="57150">
              <a:solidFill>
                <a:srgbClr val="3EB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A4680566-0848-4CB4-A503-4408E7C9D03C}"/>
                </a:ext>
              </a:extLst>
            </p:cNvPr>
            <p:cNvSpPr txBox="1"/>
            <p:nvPr/>
          </p:nvSpPr>
          <p:spPr>
            <a:xfrm>
              <a:off x="267138" y="3396439"/>
              <a:ext cx="3267744" cy="400110"/>
            </a:xfrm>
            <a:prstGeom prst="rect">
              <a:avLst/>
            </a:prstGeom>
            <a:noFill/>
          </p:spPr>
          <p:txBody>
            <a:bodyPr wrap="square" rtlCol="0">
              <a:spAutoFit/>
            </a:bodyPr>
            <a:lstStyle/>
            <a:p>
              <a:r>
                <a:rPr lang="en-GB" sz="2000" dirty="0" err="1">
                  <a:solidFill>
                    <a:schemeClr val="accent1"/>
                  </a:solidFill>
                </a:rPr>
                <a:t>cellprofiler</a:t>
              </a:r>
              <a:r>
                <a:rPr lang="en-GB" sz="2000" dirty="0">
                  <a:solidFill>
                    <a:schemeClr val="accent1"/>
                  </a:solidFill>
                </a:rPr>
                <a:t>-environment</a:t>
              </a:r>
            </a:p>
          </p:txBody>
        </p:sp>
        <p:pic>
          <p:nvPicPr>
            <p:cNvPr id="28" name="Picture 6" descr="Python (programming language) - Wikipedia">
              <a:extLst>
                <a:ext uri="{FF2B5EF4-FFF2-40B4-BE49-F238E27FC236}">
                  <a16:creationId xmlns:a16="http://schemas.microsoft.com/office/drawing/2014/main" id="{B09BB5ED-A467-4BC2-8D31-F8ED8BFC89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354" y="3853579"/>
              <a:ext cx="765970" cy="83897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EE057CF-7456-48B7-BBEC-247B7930BC9D}"/>
                </a:ext>
              </a:extLst>
            </p:cNvPr>
            <p:cNvSpPr txBox="1"/>
            <p:nvPr/>
          </p:nvSpPr>
          <p:spPr>
            <a:xfrm>
              <a:off x="1619044" y="4568186"/>
              <a:ext cx="3267744" cy="400110"/>
            </a:xfrm>
            <a:prstGeom prst="rect">
              <a:avLst/>
            </a:prstGeom>
            <a:noFill/>
          </p:spPr>
          <p:txBody>
            <a:bodyPr wrap="square" rtlCol="0">
              <a:spAutoFit/>
            </a:bodyPr>
            <a:lstStyle/>
            <a:p>
              <a:r>
                <a:rPr lang="en-GB" sz="2000" dirty="0">
                  <a:solidFill>
                    <a:schemeClr val="accent1"/>
                  </a:solidFill>
                </a:rPr>
                <a:t>Python 3.8</a:t>
              </a:r>
            </a:p>
          </p:txBody>
        </p:sp>
        <p:pic>
          <p:nvPicPr>
            <p:cNvPr id="19" name="Picture 18">
              <a:extLst>
                <a:ext uri="{FF2B5EF4-FFF2-40B4-BE49-F238E27FC236}">
                  <a16:creationId xmlns:a16="http://schemas.microsoft.com/office/drawing/2014/main" id="{B4CFF048-27E2-41A2-8D02-C9880C150D7A}"/>
                </a:ext>
              </a:extLst>
            </p:cNvPr>
            <p:cNvPicPr>
              <a:picLocks noChangeAspect="1"/>
            </p:cNvPicPr>
            <p:nvPr/>
          </p:nvPicPr>
          <p:blipFill>
            <a:blip r:embed="rId6"/>
            <a:stretch>
              <a:fillRect/>
            </a:stretch>
          </p:blipFill>
          <p:spPr>
            <a:xfrm>
              <a:off x="498399" y="3875213"/>
              <a:ext cx="974490" cy="974490"/>
            </a:xfrm>
            <a:prstGeom prst="rect">
              <a:avLst/>
            </a:prstGeom>
            <a:ln>
              <a:noFill/>
            </a:ln>
            <a:effectLst>
              <a:outerShdw blurRad="292100" dist="139700" dir="2700000" algn="tl" rotWithShape="0">
                <a:srgbClr val="333333">
                  <a:alpha val="65000"/>
                </a:srgbClr>
              </a:outerShdw>
            </a:effectLst>
          </p:spPr>
        </p:pic>
      </p:grpSp>
      <p:grpSp>
        <p:nvGrpSpPr>
          <p:cNvPr id="24" name="Group 23">
            <a:extLst>
              <a:ext uri="{FF2B5EF4-FFF2-40B4-BE49-F238E27FC236}">
                <a16:creationId xmlns:a16="http://schemas.microsoft.com/office/drawing/2014/main" id="{EC4CBD06-12DF-4311-B8D3-9C0EDEB3FD3B}"/>
              </a:ext>
            </a:extLst>
          </p:cNvPr>
          <p:cNvGrpSpPr/>
          <p:nvPr/>
        </p:nvGrpSpPr>
        <p:grpSpPr>
          <a:xfrm>
            <a:off x="267138" y="5106107"/>
            <a:ext cx="4619650" cy="1684940"/>
            <a:chOff x="225150" y="5177416"/>
            <a:chExt cx="4619650" cy="1684940"/>
          </a:xfrm>
        </p:grpSpPr>
        <p:sp>
          <p:nvSpPr>
            <p:cNvPr id="34" name="Rectangle: Rounded Corners 33">
              <a:extLst>
                <a:ext uri="{FF2B5EF4-FFF2-40B4-BE49-F238E27FC236}">
                  <a16:creationId xmlns:a16="http://schemas.microsoft.com/office/drawing/2014/main" id="{3B402E59-53A8-4EF0-A212-0C87EEF1E1EB}"/>
                </a:ext>
              </a:extLst>
            </p:cNvPr>
            <p:cNvSpPr/>
            <p:nvPr/>
          </p:nvSpPr>
          <p:spPr>
            <a:xfrm rot="5400000">
              <a:off x="845172" y="4557394"/>
              <a:ext cx="1684940" cy="2924984"/>
            </a:xfrm>
            <a:prstGeom prst="roundRect">
              <a:avLst/>
            </a:prstGeom>
            <a:solidFill>
              <a:srgbClr val="D4F6B2"/>
            </a:solidFill>
            <a:ln w="57150">
              <a:solidFill>
                <a:srgbClr val="3EB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BDED4BF4-3A7B-4D97-877F-E70DC6BF3A38}"/>
                </a:ext>
              </a:extLst>
            </p:cNvPr>
            <p:cNvSpPr txBox="1"/>
            <p:nvPr/>
          </p:nvSpPr>
          <p:spPr>
            <a:xfrm>
              <a:off x="225150" y="5234492"/>
              <a:ext cx="3267744" cy="400110"/>
            </a:xfrm>
            <a:prstGeom prst="rect">
              <a:avLst/>
            </a:prstGeom>
            <a:noFill/>
          </p:spPr>
          <p:txBody>
            <a:bodyPr wrap="square" rtlCol="0">
              <a:spAutoFit/>
            </a:bodyPr>
            <a:lstStyle/>
            <a:p>
              <a:r>
                <a:rPr lang="en-GB" sz="2000" dirty="0" err="1">
                  <a:solidFill>
                    <a:schemeClr val="accent1"/>
                  </a:solidFill>
                </a:rPr>
                <a:t>stardist</a:t>
              </a:r>
              <a:r>
                <a:rPr lang="en-GB" sz="2000" dirty="0">
                  <a:solidFill>
                    <a:schemeClr val="accent1"/>
                  </a:solidFill>
                </a:rPr>
                <a:t>-environment</a:t>
              </a:r>
            </a:p>
          </p:txBody>
        </p:sp>
        <p:pic>
          <p:nvPicPr>
            <p:cNvPr id="36" name="Picture 6" descr="Python (programming language) - Wikipedia">
              <a:extLst>
                <a:ext uri="{FF2B5EF4-FFF2-40B4-BE49-F238E27FC236}">
                  <a16:creationId xmlns:a16="http://schemas.microsoft.com/office/drawing/2014/main" id="{3639AC31-76FE-4E23-BCAD-8AF702BFC4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9366" y="5691632"/>
              <a:ext cx="765970" cy="83897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E34A7748-4BE6-41FF-8712-B8EF76F6B627}"/>
                </a:ext>
              </a:extLst>
            </p:cNvPr>
            <p:cNvSpPr txBox="1"/>
            <p:nvPr/>
          </p:nvSpPr>
          <p:spPr>
            <a:xfrm>
              <a:off x="1577056" y="6406239"/>
              <a:ext cx="3267744" cy="400110"/>
            </a:xfrm>
            <a:prstGeom prst="rect">
              <a:avLst/>
            </a:prstGeom>
            <a:noFill/>
          </p:spPr>
          <p:txBody>
            <a:bodyPr wrap="square" rtlCol="0">
              <a:spAutoFit/>
            </a:bodyPr>
            <a:lstStyle/>
            <a:p>
              <a:r>
                <a:rPr lang="en-GB" sz="2000" dirty="0">
                  <a:solidFill>
                    <a:schemeClr val="accent1"/>
                  </a:solidFill>
                </a:rPr>
                <a:t>Python 3.10</a:t>
              </a:r>
            </a:p>
          </p:txBody>
        </p:sp>
        <p:pic>
          <p:nvPicPr>
            <p:cNvPr id="21" name="Picture 2" descr="StarDist">
              <a:extLst>
                <a:ext uri="{FF2B5EF4-FFF2-40B4-BE49-F238E27FC236}">
                  <a16:creationId xmlns:a16="http://schemas.microsoft.com/office/drawing/2014/main" id="{C931F7A7-6B7C-4216-A778-26B87E5714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129" y="5546556"/>
              <a:ext cx="1270221" cy="1300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A50F27DD-75D2-4C40-B96C-91C4A7E03643}"/>
              </a:ext>
            </a:extLst>
          </p:cNvPr>
          <p:cNvGrpSpPr/>
          <p:nvPr/>
        </p:nvGrpSpPr>
        <p:grpSpPr>
          <a:xfrm>
            <a:off x="267138" y="1384020"/>
            <a:ext cx="4619650" cy="1684940"/>
            <a:chOff x="267138" y="1384020"/>
            <a:chExt cx="4619650" cy="1684940"/>
          </a:xfrm>
        </p:grpSpPr>
        <p:sp>
          <p:nvSpPr>
            <p:cNvPr id="15" name="Rectangle: Rounded Corners 14">
              <a:extLst>
                <a:ext uri="{FF2B5EF4-FFF2-40B4-BE49-F238E27FC236}">
                  <a16:creationId xmlns:a16="http://schemas.microsoft.com/office/drawing/2014/main" id="{32519B86-A51D-41A1-8FC5-C5E76A7D8C0A}"/>
                </a:ext>
              </a:extLst>
            </p:cNvPr>
            <p:cNvSpPr/>
            <p:nvPr/>
          </p:nvSpPr>
          <p:spPr>
            <a:xfrm rot="5400000">
              <a:off x="887160" y="763998"/>
              <a:ext cx="1684940" cy="2924984"/>
            </a:xfrm>
            <a:prstGeom prst="roundRect">
              <a:avLst/>
            </a:prstGeom>
            <a:solidFill>
              <a:srgbClr val="D4F6B2"/>
            </a:solidFill>
            <a:ln w="57150">
              <a:solidFill>
                <a:srgbClr val="3EB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Content Placeholder 5">
              <a:extLst>
                <a:ext uri="{FF2B5EF4-FFF2-40B4-BE49-F238E27FC236}">
                  <a16:creationId xmlns:a16="http://schemas.microsoft.com/office/drawing/2014/main" id="{330950F4-EF7A-47D9-8F0D-B9D13D9C54D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5804" y="1924878"/>
              <a:ext cx="1020872" cy="1020872"/>
            </a:xfrm>
            <a:prstGeom prst="round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1748F1E-2A37-4EEC-862F-3196D9C03754}"/>
                </a:ext>
              </a:extLst>
            </p:cNvPr>
            <p:cNvSpPr txBox="1"/>
            <p:nvPr/>
          </p:nvSpPr>
          <p:spPr>
            <a:xfrm>
              <a:off x="267138" y="1441096"/>
              <a:ext cx="3267744" cy="400110"/>
            </a:xfrm>
            <a:prstGeom prst="rect">
              <a:avLst/>
            </a:prstGeom>
            <a:noFill/>
          </p:spPr>
          <p:txBody>
            <a:bodyPr wrap="square" rtlCol="0">
              <a:spAutoFit/>
            </a:bodyPr>
            <a:lstStyle/>
            <a:p>
              <a:r>
                <a:rPr lang="en-GB" sz="2000" dirty="0" err="1">
                  <a:solidFill>
                    <a:schemeClr val="accent1"/>
                  </a:solidFill>
                </a:rPr>
                <a:t>napari</a:t>
              </a:r>
              <a:r>
                <a:rPr lang="en-GB" sz="2000" dirty="0">
                  <a:solidFill>
                    <a:schemeClr val="accent1"/>
                  </a:solidFill>
                </a:rPr>
                <a:t>-environment</a:t>
              </a:r>
            </a:p>
          </p:txBody>
        </p:sp>
        <p:pic>
          <p:nvPicPr>
            <p:cNvPr id="4102" name="Picture 6" descr="Python (programming language) - Wikipedia">
              <a:extLst>
                <a:ext uri="{FF2B5EF4-FFF2-40B4-BE49-F238E27FC236}">
                  <a16:creationId xmlns:a16="http://schemas.microsoft.com/office/drawing/2014/main" id="{132F3CF5-F806-4737-BB70-A9D775E702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354" y="1898236"/>
              <a:ext cx="765970" cy="83897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9BBB467-7A31-4E6B-B0A3-ACC6B3254079}"/>
                </a:ext>
              </a:extLst>
            </p:cNvPr>
            <p:cNvSpPr txBox="1"/>
            <p:nvPr/>
          </p:nvSpPr>
          <p:spPr>
            <a:xfrm>
              <a:off x="1619044" y="2612843"/>
              <a:ext cx="3267744" cy="400110"/>
            </a:xfrm>
            <a:prstGeom prst="rect">
              <a:avLst/>
            </a:prstGeom>
            <a:noFill/>
          </p:spPr>
          <p:txBody>
            <a:bodyPr wrap="square" rtlCol="0">
              <a:spAutoFit/>
            </a:bodyPr>
            <a:lstStyle/>
            <a:p>
              <a:r>
                <a:rPr lang="en-GB" sz="2000" dirty="0">
                  <a:solidFill>
                    <a:schemeClr val="accent1"/>
                  </a:solidFill>
                </a:rPr>
                <a:t>Python 3.9</a:t>
              </a:r>
            </a:p>
          </p:txBody>
        </p:sp>
      </p:grpSp>
      <p:sp>
        <p:nvSpPr>
          <p:cNvPr id="38" name="TextBox 37">
            <a:extLst>
              <a:ext uri="{FF2B5EF4-FFF2-40B4-BE49-F238E27FC236}">
                <a16:creationId xmlns:a16="http://schemas.microsoft.com/office/drawing/2014/main" id="{549F1AF2-F58B-43BB-B1E0-A93B6228F50E}"/>
              </a:ext>
            </a:extLst>
          </p:cNvPr>
          <p:cNvSpPr txBox="1"/>
          <p:nvPr/>
        </p:nvSpPr>
        <p:spPr>
          <a:xfrm>
            <a:off x="4001353" y="5442080"/>
            <a:ext cx="4426552" cy="2031325"/>
          </a:xfrm>
          <a:prstGeom prst="rect">
            <a:avLst/>
          </a:prstGeom>
          <a:noFill/>
        </p:spPr>
        <p:txBody>
          <a:bodyPr wrap="square" rtlCol="0">
            <a:spAutoFit/>
          </a:bodyPr>
          <a:lstStyle/>
          <a:p>
            <a:r>
              <a:rPr lang="en-GB" dirty="0">
                <a:solidFill>
                  <a:schemeClr val="accent1"/>
                </a:solidFill>
              </a:rPr>
              <a:t>Don’t install anything in your base environment!</a:t>
            </a:r>
          </a:p>
          <a:p>
            <a:endParaRPr lang="en-GB" dirty="0">
              <a:solidFill>
                <a:schemeClr val="accent1"/>
              </a:solidFill>
            </a:endParaRPr>
          </a:p>
          <a:p>
            <a:r>
              <a:rPr lang="en-GB" dirty="0">
                <a:solidFill>
                  <a:schemeClr val="accent1"/>
                </a:solidFill>
              </a:rPr>
              <a:t>Always activate your environment before installing packages</a:t>
            </a:r>
            <a:r>
              <a:rPr lang="en-GB" dirty="0" smtClean="0">
                <a:solidFill>
                  <a:schemeClr val="accent1"/>
                </a:solidFill>
              </a:rPr>
              <a:t>!</a:t>
            </a:r>
          </a:p>
          <a:p>
            <a:endParaRPr lang="en-US" dirty="0">
              <a:solidFill>
                <a:schemeClr val="accent1"/>
              </a:solidFill>
            </a:endParaRPr>
          </a:p>
          <a:p>
            <a:endParaRPr lang="en-GB" dirty="0">
              <a:solidFill>
                <a:schemeClr val="accent1"/>
              </a:solidFill>
            </a:endParaRPr>
          </a:p>
        </p:txBody>
      </p:sp>
      <p:sp>
        <p:nvSpPr>
          <p:cNvPr id="46" name="Title 1">
            <a:extLst>
              <a:ext uri="{FF2B5EF4-FFF2-40B4-BE49-F238E27FC236}">
                <a16:creationId xmlns:a16="http://schemas.microsoft.com/office/drawing/2014/main" id="{928EEBC7-3922-45CD-BBFC-703897EAAE2F}"/>
              </a:ext>
            </a:extLst>
          </p:cNvPr>
          <p:cNvSpPr txBox="1">
            <a:spLocks/>
          </p:cNvSpPr>
          <p:nvPr/>
        </p:nvSpPr>
        <p:spPr>
          <a:xfrm>
            <a:off x="3484432" y="1269848"/>
            <a:ext cx="9024739" cy="900000"/>
          </a:xfrm>
          <a:prstGeom prst="rect">
            <a:avLst/>
          </a:prstGeom>
          <a:ln w="15875" cmpd="sng">
            <a:noFill/>
          </a:ln>
        </p:spPr>
        <p:txBody>
          <a:bodyPr vert="horz" lIns="91440" tIns="45720" rIns="91440" bIns="45720" rtlCol="0" anchor="t" anchorCtr="0">
            <a:normAutofit/>
          </a:bodyPr>
          <a:lstStyle>
            <a:lvl1pPr algn="l" defTabSz="914400" rtl="0" eaLnBrk="1" latinLnBrk="0" hangingPunct="1">
              <a:lnSpc>
                <a:spcPct val="100000"/>
              </a:lnSpc>
              <a:spcBef>
                <a:spcPct val="0"/>
              </a:spcBef>
              <a:buNone/>
              <a:defRPr sz="2400" b="1" kern="1200">
                <a:solidFill>
                  <a:schemeClr val="accent1"/>
                </a:solidFill>
                <a:latin typeface="+mj-lt"/>
                <a:ea typeface="+mj-ea"/>
                <a:cs typeface="+mj-cs"/>
              </a:defRPr>
            </a:lvl1pPr>
          </a:lstStyle>
          <a:p>
            <a:r>
              <a:rPr lang="en-GB" dirty="0"/>
              <a:t>Initialising Anaconda</a:t>
            </a:r>
          </a:p>
        </p:txBody>
      </p:sp>
      <p:sp>
        <p:nvSpPr>
          <p:cNvPr id="4" name="Rectangle 3"/>
          <p:cNvSpPr/>
          <p:nvPr/>
        </p:nvSpPr>
        <p:spPr>
          <a:xfrm>
            <a:off x="9063376" y="1357319"/>
            <a:ext cx="2616242" cy="4524315"/>
          </a:xfrm>
          <a:prstGeom prst="rect">
            <a:avLst/>
          </a:prstGeom>
        </p:spPr>
        <p:txBody>
          <a:bodyPr wrap="square">
            <a:spAutoFit/>
          </a:bodyPr>
          <a:lstStyle/>
          <a:p>
            <a:pPr marL="342900" indent="-342900"/>
            <a:r>
              <a:rPr lang="en-US" b="0" dirty="0" smtClean="0"/>
              <a:t>Package and environment management software</a:t>
            </a:r>
          </a:p>
          <a:p>
            <a:pPr marL="342900" indent="-342900"/>
            <a:endParaRPr lang="en-US" b="0" dirty="0" smtClean="0"/>
          </a:p>
          <a:p>
            <a:pPr marL="342900" indent="-342900"/>
            <a:r>
              <a:rPr lang="en-US" b="0" dirty="0" smtClean="0"/>
              <a:t>Conda environments are a method for creating an isolated space with different software and their dependencies installed.</a:t>
            </a:r>
          </a:p>
          <a:p>
            <a:pPr marL="342900" indent="-342900"/>
            <a:endParaRPr lang="en-US" b="0" dirty="0" smtClean="0"/>
          </a:p>
          <a:p>
            <a:pPr marL="342900" indent="-342900"/>
            <a:r>
              <a:rPr lang="en-US" b="0" dirty="0" smtClean="0"/>
              <a:t>Conda environments can also help with reproducibility.</a:t>
            </a:r>
            <a:endParaRPr lang="en-US" b="0" dirty="0"/>
          </a:p>
        </p:txBody>
      </p:sp>
    </p:spTree>
    <p:extLst>
      <p:ext uri="{BB962C8B-B14F-4D97-AF65-F5344CB8AC3E}">
        <p14:creationId xmlns:p14="http://schemas.microsoft.com/office/powerpoint/2010/main" val="91277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8"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US" dirty="0"/>
              <a:t>Your turn: Soft linking</a:t>
            </a:r>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B5F65AE7-F941-4092-A5FE-934B4CF6ED06}"/>
              </a:ext>
            </a:extLst>
          </p:cNvPr>
          <p:cNvSpPr txBox="1"/>
          <p:nvPr/>
        </p:nvSpPr>
        <p:spPr>
          <a:xfrm>
            <a:off x="225150" y="4099296"/>
            <a:ext cx="4631251" cy="2677656"/>
          </a:xfrm>
          <a:prstGeom prst="rect">
            <a:avLst/>
          </a:prstGeom>
          <a:solidFill>
            <a:schemeClr val="bg2">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realpath</a:t>
            </a: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ls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ls –a -l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path/to/directory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$HOME</a:t>
            </a:r>
          </a:p>
        </p:txBody>
      </p:sp>
      <p:sp>
        <p:nvSpPr>
          <p:cNvPr id="7" name="TextBox 6">
            <a:extLst>
              <a:ext uri="{FF2B5EF4-FFF2-40B4-BE49-F238E27FC236}">
                <a16:creationId xmlns:a16="http://schemas.microsoft.com/office/drawing/2014/main" id="{5FD3F1C5-3C18-4E6F-879E-1C029A4B51B6}"/>
              </a:ext>
            </a:extLst>
          </p:cNvPr>
          <p:cNvSpPr txBox="1"/>
          <p:nvPr/>
        </p:nvSpPr>
        <p:spPr>
          <a:xfrm>
            <a:off x="3143672" y="1118272"/>
            <a:ext cx="4608512" cy="646331"/>
          </a:xfrm>
          <a:prstGeom prst="rect">
            <a:avLst/>
          </a:prstGeom>
          <a:solidFill>
            <a:srgbClr val="FFF6A7"/>
          </a:solidFill>
        </p:spPr>
        <p:txBody>
          <a:bodyPr wrap="square" rtlCol="0">
            <a:spAutoFit/>
          </a:bodyPr>
          <a:lstStyle/>
          <a:p>
            <a:pPr marL="342900" marR="0" lvl="0" indent="-342900" algn="ctr" defTabSz="914400" rtl="0" eaLnBrk="1" fontAlgn="auto" latinLnBrk="0" hangingPunct="1">
              <a:lnSpc>
                <a:spcPct val="100000"/>
              </a:lnSpc>
              <a:spcBef>
                <a:spcPts val="0"/>
              </a:spcBef>
              <a:spcAft>
                <a:spcPts val="0"/>
              </a:spcAft>
              <a:buClrTx/>
              <a:buSzTx/>
              <a:buFontTx/>
              <a:buAutoNum type="arabicPeriod"/>
              <a:tabLst/>
              <a:defRPr/>
            </a:pPr>
            <a: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t>Check if you already have .</a:t>
            </a:r>
            <a:r>
              <a:rPr kumimoji="0" lang="en-GB" sz="1800" b="1" i="0" u="none" strike="noStrike" kern="1200" cap="none" spc="0" normalizeH="0" baseline="0" noProof="0" dirty="0" err="1">
                <a:ln>
                  <a:noFill/>
                </a:ln>
                <a:solidFill>
                  <a:srgbClr val="000000"/>
                </a:solidFill>
                <a:effectLst/>
                <a:uLnTx/>
                <a:uFillTx/>
                <a:latin typeface="Trebuchet MS" panose="020B0603020202020204"/>
                <a:ea typeface="+mn-ea"/>
                <a:cs typeface="+mn-cs"/>
              </a:rPr>
              <a:t>conda</a:t>
            </a:r>
            <a: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t> and .cache in your $HOME directory</a:t>
            </a:r>
          </a:p>
        </p:txBody>
      </p:sp>
      <p:sp>
        <p:nvSpPr>
          <p:cNvPr id="8" name="TextBox 7">
            <a:extLst>
              <a:ext uri="{FF2B5EF4-FFF2-40B4-BE49-F238E27FC236}">
                <a16:creationId xmlns:a16="http://schemas.microsoft.com/office/drawing/2014/main" id="{926A29A4-FE4A-4921-9A5E-CCC39126C92C}"/>
              </a:ext>
            </a:extLst>
          </p:cNvPr>
          <p:cNvSpPr txBox="1"/>
          <p:nvPr/>
        </p:nvSpPr>
        <p:spPr>
          <a:xfrm>
            <a:off x="191344" y="2485829"/>
            <a:ext cx="2304256" cy="923330"/>
          </a:xfrm>
          <a:prstGeom prst="rect">
            <a:avLst/>
          </a:prstGeom>
          <a:solidFill>
            <a:schemeClr val="accent6">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t>2.  If </a:t>
            </a:r>
            <a:r>
              <a:rPr kumimoji="0" lang="en-GB" sz="1800" b="1" i="0" u="none" strike="noStrike" kern="1200" cap="none" spc="0" normalizeH="0" baseline="0" noProof="0" dirty="0" err="1">
                <a:ln>
                  <a:noFill/>
                </a:ln>
                <a:solidFill>
                  <a:srgbClr val="00B0F0"/>
                </a:solidFill>
                <a:effectLst/>
                <a:uLnTx/>
                <a:uFillTx/>
                <a:latin typeface="Trebuchet MS" panose="020B0603020202020204"/>
                <a:ea typeface="+mn-ea"/>
                <a:cs typeface="+mn-cs"/>
              </a:rPr>
              <a:t>softlinked</a:t>
            </a:r>
            <a:r>
              <a:rPr kumimoji="0" lang="en-GB" sz="1800" b="1" i="0" u="none" strike="noStrike" kern="1200" cap="none" spc="0" normalizeH="0" baseline="0" noProof="0" dirty="0">
                <a:ln>
                  <a:noFill/>
                </a:ln>
                <a:solidFill>
                  <a:srgbClr val="00B0F0"/>
                </a:solidFill>
                <a:effectLst/>
                <a:uLnTx/>
                <a:uFillTx/>
                <a:latin typeface="Trebuchet MS" panose="020B0603020202020204"/>
                <a:ea typeface="+mn-ea"/>
                <a:cs typeface="+mn-cs"/>
              </a:rPr>
              <a:t> .</a:t>
            </a:r>
            <a:r>
              <a:rPr kumimoji="0" lang="en-GB" sz="1800" b="1" i="0" u="none" strike="noStrike" kern="1200" cap="none" spc="0" normalizeH="0" baseline="0" noProof="0" dirty="0" err="1">
                <a:ln>
                  <a:noFill/>
                </a:ln>
                <a:solidFill>
                  <a:srgbClr val="00B0F0"/>
                </a:solidFill>
                <a:effectLst/>
                <a:uLnTx/>
                <a:uFillTx/>
                <a:latin typeface="Trebuchet MS" panose="020B0603020202020204"/>
                <a:ea typeface="+mn-ea"/>
                <a:cs typeface="+mn-cs"/>
              </a:rPr>
              <a:t>conda</a:t>
            </a:r>
            <a:r>
              <a:rPr kumimoji="0" lang="en-GB" sz="1800" b="1" i="0" u="none" strike="noStrike" kern="1200" cap="none" spc="0" normalizeH="0" baseline="0" noProof="0" dirty="0">
                <a:ln>
                  <a:noFill/>
                </a:ln>
                <a:solidFill>
                  <a:srgbClr val="00B0F0"/>
                </a:solidFill>
                <a:effectLst/>
                <a:uLnTx/>
                <a:uFillTx/>
                <a:latin typeface="Trebuchet MS" panose="020B0603020202020204"/>
                <a:ea typeface="+mn-ea"/>
                <a:cs typeface="+mn-cs"/>
              </a:rPr>
              <a:t> and .cache </a:t>
            </a:r>
            <a: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t>exists then DONE</a:t>
            </a:r>
          </a:p>
        </p:txBody>
      </p:sp>
      <p:sp>
        <p:nvSpPr>
          <p:cNvPr id="9" name="TextBox 8">
            <a:extLst>
              <a:ext uri="{FF2B5EF4-FFF2-40B4-BE49-F238E27FC236}">
                <a16:creationId xmlns:a16="http://schemas.microsoft.com/office/drawing/2014/main" id="{52390748-263D-4DB1-BEC1-73400849D25E}"/>
              </a:ext>
            </a:extLst>
          </p:cNvPr>
          <p:cNvSpPr txBox="1"/>
          <p:nvPr/>
        </p:nvSpPr>
        <p:spPr>
          <a:xfrm>
            <a:off x="7405178" y="1130195"/>
            <a:ext cx="2099561" cy="646331"/>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cd $HOME</a:t>
            </a:r>
            <a:br>
              <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ls -a</a:t>
            </a:r>
            <a:endParaRPr kumimoji="0" lang="en-GB" sz="1800" b="0" i="0" u="none" strike="noStrike" kern="1200" cap="none" spc="0" normalizeH="0" baseline="0" noProof="0" dirty="0">
              <a:ln>
                <a:noFill/>
              </a:ln>
              <a:solidFill>
                <a:srgbClr val="707173"/>
              </a:solidFill>
              <a:effectLst/>
              <a:uLnTx/>
              <a:uFillTx/>
              <a:latin typeface="Courier New" panose="02070309020205020404" pitchFamily="49" charset="0"/>
              <a:ea typeface="+mn-ea"/>
              <a:cs typeface="Courier New" panose="02070309020205020404" pitchFamily="49" charset="0"/>
            </a:endParaRPr>
          </a:p>
        </p:txBody>
      </p:sp>
      <p:sp>
        <p:nvSpPr>
          <p:cNvPr id="10" name="TextBox 9">
            <a:extLst>
              <a:ext uri="{FF2B5EF4-FFF2-40B4-BE49-F238E27FC236}">
                <a16:creationId xmlns:a16="http://schemas.microsoft.com/office/drawing/2014/main" id="{93E29943-1776-4C24-A5B8-E25C48146821}"/>
              </a:ext>
            </a:extLst>
          </p:cNvPr>
          <p:cNvSpPr txBox="1"/>
          <p:nvPr/>
        </p:nvSpPr>
        <p:spPr>
          <a:xfrm>
            <a:off x="3425843" y="2485829"/>
            <a:ext cx="2844512" cy="923330"/>
          </a:xfrm>
          <a:prstGeom prst="rect">
            <a:avLst/>
          </a:prstGeom>
          <a:solidFill>
            <a:srgbClr val="FFF6A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t>2.  If </a:t>
            </a:r>
            <a:r>
              <a:rPr kumimoji="0" lang="en-GB" sz="1800" b="1" i="0" u="none" strike="noStrike" kern="1200" cap="none" spc="0" normalizeH="0" baseline="0" noProof="0" dirty="0">
                <a:ln>
                  <a:noFill/>
                </a:ln>
                <a:solidFill>
                  <a:srgbClr val="4066AA">
                    <a:lumMod val="75000"/>
                  </a:srgbClr>
                </a:solidFill>
                <a:effectLst/>
                <a:uLnTx/>
                <a:uFillTx/>
                <a:latin typeface="Trebuchet MS" panose="020B0603020202020204"/>
                <a:ea typeface="+mn-ea"/>
                <a:cs typeface="+mn-cs"/>
              </a:rPr>
              <a:t>folder .</a:t>
            </a:r>
            <a:r>
              <a:rPr kumimoji="0" lang="en-GB" sz="1800" b="1" i="0" u="none" strike="noStrike" kern="1200" cap="none" spc="0" normalizeH="0" baseline="0" noProof="0" dirty="0" err="1">
                <a:ln>
                  <a:noFill/>
                </a:ln>
                <a:solidFill>
                  <a:srgbClr val="4066AA">
                    <a:lumMod val="75000"/>
                  </a:srgbClr>
                </a:solidFill>
                <a:effectLst/>
                <a:uLnTx/>
                <a:uFillTx/>
                <a:latin typeface="Trebuchet MS" panose="020B0603020202020204"/>
                <a:ea typeface="+mn-ea"/>
                <a:cs typeface="+mn-cs"/>
              </a:rPr>
              <a:t>conda</a:t>
            </a:r>
            <a:r>
              <a:rPr kumimoji="0" lang="en-GB" sz="1800" b="1" i="0" u="none" strike="noStrike" kern="1200" cap="none" spc="0" normalizeH="0" baseline="0" noProof="0" dirty="0">
                <a:ln>
                  <a:noFill/>
                </a:ln>
                <a:solidFill>
                  <a:srgbClr val="4066AA">
                    <a:lumMod val="75000"/>
                  </a:srgbClr>
                </a:solidFill>
                <a:effectLst/>
                <a:uLnTx/>
                <a:uFillTx/>
                <a:latin typeface="Trebuchet MS" panose="020B0603020202020204"/>
                <a:ea typeface="+mn-ea"/>
                <a:cs typeface="+mn-cs"/>
              </a:rPr>
              <a:t> and .cache </a:t>
            </a:r>
            <a: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t>exists then move to your lab space</a:t>
            </a:r>
          </a:p>
        </p:txBody>
      </p:sp>
      <p:sp>
        <p:nvSpPr>
          <p:cNvPr id="44" name="TextBox 43">
            <a:extLst>
              <a:ext uri="{FF2B5EF4-FFF2-40B4-BE49-F238E27FC236}">
                <a16:creationId xmlns:a16="http://schemas.microsoft.com/office/drawing/2014/main" id="{ACF5F86C-FB9B-4086-8C53-174238439F08}"/>
              </a:ext>
            </a:extLst>
          </p:cNvPr>
          <p:cNvSpPr txBox="1"/>
          <p:nvPr/>
        </p:nvSpPr>
        <p:spPr>
          <a:xfrm>
            <a:off x="2495602" y="3429000"/>
            <a:ext cx="5112566" cy="92333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mv .</a:t>
            </a:r>
            <a:r>
              <a:rPr kumimoji="0" lang="en-GB" sz="18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conda</a:t>
            </a:r>
            <a:r>
              <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/path/to/lab/space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mv .cache /path/to/lab/space</a:t>
            </a:r>
            <a:endParaRPr kumimoji="0" lang="en-GB" sz="1800" b="0" i="0" u="none" strike="noStrike" kern="1200" cap="none" spc="0" normalizeH="0" baseline="0" noProof="0" dirty="0">
              <a:ln>
                <a:noFill/>
              </a:ln>
              <a:solidFill>
                <a:srgbClr val="707173"/>
              </a:solidFill>
              <a:effectLst/>
              <a:uLnTx/>
              <a:uFillTx/>
              <a:latin typeface="Courier New" panose="02070309020205020404" pitchFamily="49" charset="0"/>
              <a:ea typeface="+mn-ea"/>
              <a:cs typeface="Courier New" panose="02070309020205020404" pitchFamily="49"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7173"/>
              </a:solidFill>
              <a:effectLst/>
              <a:uLnTx/>
              <a:uFillTx/>
              <a:latin typeface="Courier New" panose="02070309020205020404" pitchFamily="49" charset="0"/>
              <a:ea typeface="+mn-ea"/>
              <a:cs typeface="Courier New" panose="02070309020205020404" pitchFamily="49" charset="0"/>
            </a:endParaRPr>
          </a:p>
        </p:txBody>
      </p:sp>
      <p:sp>
        <p:nvSpPr>
          <p:cNvPr id="45" name="TextBox 44">
            <a:extLst>
              <a:ext uri="{FF2B5EF4-FFF2-40B4-BE49-F238E27FC236}">
                <a16:creationId xmlns:a16="http://schemas.microsoft.com/office/drawing/2014/main" id="{7892BA75-F848-4B64-B06D-D59CAAEB9D7F}"/>
              </a:ext>
            </a:extLst>
          </p:cNvPr>
          <p:cNvSpPr txBox="1"/>
          <p:nvPr/>
        </p:nvSpPr>
        <p:spPr>
          <a:xfrm>
            <a:off x="8471871" y="2476864"/>
            <a:ext cx="2736695" cy="923330"/>
          </a:xfrm>
          <a:prstGeom prst="rect">
            <a:avLst/>
          </a:prstGeom>
          <a:solidFill>
            <a:srgbClr val="FFF6A7"/>
          </a:solidFill>
        </p:spPr>
        <p:txBody>
          <a:bodyPr wrap="square" rtlCol="0">
            <a:spAutoFit/>
          </a:bodyPr>
          <a:lstStyle/>
          <a:p>
            <a:pPr marL="342900" marR="0" lvl="0" indent="-342900" algn="ctr" defTabSz="914400" rtl="0" eaLnBrk="1" fontAlgn="auto" latinLnBrk="0" hangingPunct="1">
              <a:lnSpc>
                <a:spcPct val="100000"/>
              </a:lnSpc>
              <a:spcBef>
                <a:spcPts val="0"/>
              </a:spcBef>
              <a:spcAft>
                <a:spcPts val="0"/>
              </a:spcAft>
              <a:buClrTx/>
              <a:buSzTx/>
              <a:buFontTx/>
              <a:buAutoNum type="arabicPeriod" startAt="2"/>
              <a:tabLst/>
              <a:defRPr/>
            </a:pPr>
            <a: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t>If they don’t exist then create in your lab space</a:t>
            </a:r>
          </a:p>
        </p:txBody>
      </p:sp>
      <p:sp>
        <p:nvSpPr>
          <p:cNvPr id="46" name="TextBox 45">
            <a:extLst>
              <a:ext uri="{FF2B5EF4-FFF2-40B4-BE49-F238E27FC236}">
                <a16:creationId xmlns:a16="http://schemas.microsoft.com/office/drawing/2014/main" id="{1AB0EB3D-8591-4579-8C7F-5A149C7F2538}"/>
              </a:ext>
            </a:extLst>
          </p:cNvPr>
          <p:cNvSpPr txBox="1"/>
          <p:nvPr/>
        </p:nvSpPr>
        <p:spPr>
          <a:xfrm>
            <a:off x="7260272" y="3429000"/>
            <a:ext cx="5964520" cy="92333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mkdir</a:t>
            </a:r>
            <a:r>
              <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/path/to/lab/space/.</a:t>
            </a:r>
            <a:r>
              <a:rPr kumimoji="0" lang="en-GB" sz="18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conda</a:t>
            </a:r>
            <a:endPar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mkdir</a:t>
            </a:r>
            <a:r>
              <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/path/to/lab/space/.cache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47" name="TextBox 46">
            <a:extLst>
              <a:ext uri="{FF2B5EF4-FFF2-40B4-BE49-F238E27FC236}">
                <a16:creationId xmlns:a16="http://schemas.microsoft.com/office/drawing/2014/main" id="{0BAE0AC6-234F-41D2-8E80-573CF492AF5D}"/>
              </a:ext>
            </a:extLst>
          </p:cNvPr>
          <p:cNvSpPr txBox="1"/>
          <p:nvPr/>
        </p:nvSpPr>
        <p:spPr>
          <a:xfrm>
            <a:off x="6006591" y="5085184"/>
            <a:ext cx="4608512" cy="646331"/>
          </a:xfrm>
          <a:prstGeom prst="rect">
            <a:avLst/>
          </a:prstGeom>
          <a:solidFill>
            <a:schemeClr val="accent6">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t>3.  Create the </a:t>
            </a:r>
            <a:r>
              <a:rPr kumimoji="0" lang="en-GB" sz="1800" b="1" i="0" u="none" strike="noStrike" kern="1200" cap="none" spc="0" normalizeH="0" baseline="0" noProof="0" dirty="0" err="1">
                <a:ln>
                  <a:noFill/>
                </a:ln>
                <a:solidFill>
                  <a:srgbClr val="000000"/>
                </a:solidFill>
                <a:effectLst/>
                <a:uLnTx/>
                <a:uFillTx/>
                <a:latin typeface="Trebuchet MS" panose="020B0603020202020204"/>
                <a:ea typeface="+mn-ea"/>
                <a:cs typeface="+mn-cs"/>
              </a:rPr>
              <a:t>softlink</a:t>
            </a:r>
            <a: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t> in your $HOME directory</a:t>
            </a:r>
          </a:p>
        </p:txBody>
      </p:sp>
      <p:sp>
        <p:nvSpPr>
          <p:cNvPr id="49" name="TextBox 48">
            <a:extLst>
              <a:ext uri="{FF2B5EF4-FFF2-40B4-BE49-F238E27FC236}">
                <a16:creationId xmlns:a16="http://schemas.microsoft.com/office/drawing/2014/main" id="{EA2FD36B-F8E9-4F4C-9FD8-1513DFD8BA91}"/>
              </a:ext>
            </a:extLst>
          </p:cNvPr>
          <p:cNvSpPr txBox="1"/>
          <p:nvPr/>
        </p:nvSpPr>
        <p:spPr>
          <a:xfrm>
            <a:off x="5610743" y="5731515"/>
            <a:ext cx="6317905" cy="646331"/>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ln –s /path/to/lab/space/.</a:t>
            </a:r>
            <a:r>
              <a:rPr kumimoji="0" lang="en-GB" sz="18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conda</a:t>
            </a:r>
            <a:r>
              <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GB" sz="1800" b="0" i="0" u="none" strike="noStrike" kern="1200" cap="none" spc="0" normalizeH="0" baseline="0" noProof="0" dirty="0">
              <a:ln>
                <a:noFill/>
              </a:ln>
              <a:solidFill>
                <a:srgbClr val="707173"/>
              </a:solidFill>
              <a:effectLst/>
              <a:uLnTx/>
              <a:uFillTx/>
              <a:latin typeface="Courier New" panose="02070309020205020404" pitchFamily="49" charset="0"/>
              <a:ea typeface="+mn-ea"/>
              <a:cs typeface="Courier New" panose="02070309020205020404" pitchFamily="49"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ln –s /path/to/lab/space/.cache .</a:t>
            </a:r>
            <a:endParaRPr kumimoji="0" lang="en-GB" sz="1800" b="0" i="0" u="none" strike="noStrike" kern="1200" cap="none" spc="0" normalizeH="0" baseline="0" noProof="0" dirty="0">
              <a:ln>
                <a:noFill/>
              </a:ln>
              <a:solidFill>
                <a:srgbClr val="707173"/>
              </a:solidFill>
              <a:effectLst/>
              <a:uLnTx/>
              <a:uFillTx/>
              <a:latin typeface="Courier New" panose="02070309020205020404" pitchFamily="49" charset="0"/>
              <a:ea typeface="+mn-ea"/>
              <a:cs typeface="Courier New" panose="02070309020205020404" pitchFamily="49" charset="0"/>
            </a:endParaRPr>
          </a:p>
        </p:txBody>
      </p:sp>
      <p:cxnSp>
        <p:nvCxnSpPr>
          <p:cNvPr id="40" name="Straight Connector 39">
            <a:extLst>
              <a:ext uri="{FF2B5EF4-FFF2-40B4-BE49-F238E27FC236}">
                <a16:creationId xmlns:a16="http://schemas.microsoft.com/office/drawing/2014/main" id="{9F89B2E6-16D2-49EC-AA2F-CE9701E5A911}"/>
              </a:ext>
            </a:extLst>
          </p:cNvPr>
          <p:cNvCxnSpPr/>
          <p:nvPr/>
        </p:nvCxnSpPr>
        <p:spPr>
          <a:xfrm>
            <a:off x="1127448" y="2132856"/>
            <a:ext cx="86409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01CA392-9403-4688-99EA-859B2AE25BAE}"/>
              </a:ext>
            </a:extLst>
          </p:cNvPr>
          <p:cNvCxnSpPr>
            <a:cxnSpLocks/>
          </p:cNvCxnSpPr>
          <p:nvPr/>
        </p:nvCxnSpPr>
        <p:spPr>
          <a:xfrm>
            <a:off x="1133232" y="2132856"/>
            <a:ext cx="0" cy="2598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AD8CB8-C573-484A-BE79-1951BB5A2A50}"/>
              </a:ext>
            </a:extLst>
          </p:cNvPr>
          <p:cNvCxnSpPr>
            <a:cxnSpLocks/>
          </p:cNvCxnSpPr>
          <p:nvPr/>
        </p:nvCxnSpPr>
        <p:spPr>
          <a:xfrm>
            <a:off x="5015880" y="2137648"/>
            <a:ext cx="0" cy="2598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AEA87B2-551F-45A7-8AFE-5B7F68F503DC}"/>
              </a:ext>
            </a:extLst>
          </p:cNvPr>
          <p:cNvCxnSpPr>
            <a:cxnSpLocks/>
          </p:cNvCxnSpPr>
          <p:nvPr/>
        </p:nvCxnSpPr>
        <p:spPr>
          <a:xfrm>
            <a:off x="9768408" y="2137648"/>
            <a:ext cx="0" cy="2598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9066DD2-6F07-407F-B490-D904C011EC56}"/>
              </a:ext>
            </a:extLst>
          </p:cNvPr>
          <p:cNvCxnSpPr>
            <a:cxnSpLocks/>
          </p:cNvCxnSpPr>
          <p:nvPr/>
        </p:nvCxnSpPr>
        <p:spPr>
          <a:xfrm>
            <a:off x="5015880" y="1872966"/>
            <a:ext cx="0" cy="2598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F0106F-8E07-4BF7-B72B-58C697745A69}"/>
              </a:ext>
            </a:extLst>
          </p:cNvPr>
          <p:cNvCxnSpPr/>
          <p:nvPr/>
        </p:nvCxnSpPr>
        <p:spPr>
          <a:xfrm>
            <a:off x="5015880" y="4797152"/>
            <a:ext cx="475252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C185093-743C-46C2-9DCE-96BDE89F112F}"/>
              </a:ext>
            </a:extLst>
          </p:cNvPr>
          <p:cNvCxnSpPr/>
          <p:nvPr/>
        </p:nvCxnSpPr>
        <p:spPr>
          <a:xfrm flipV="1">
            <a:off x="5015880" y="4099296"/>
            <a:ext cx="0" cy="6978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A9AF9C8-0FCA-4278-8F10-D12D3FFC4546}"/>
              </a:ext>
            </a:extLst>
          </p:cNvPr>
          <p:cNvCxnSpPr/>
          <p:nvPr/>
        </p:nvCxnSpPr>
        <p:spPr>
          <a:xfrm flipV="1">
            <a:off x="9768408" y="4099296"/>
            <a:ext cx="0" cy="6978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C67093-B8A4-4878-B5A5-E98C47AEB1B0}"/>
              </a:ext>
            </a:extLst>
          </p:cNvPr>
          <p:cNvCxnSpPr/>
          <p:nvPr/>
        </p:nvCxnSpPr>
        <p:spPr>
          <a:xfrm>
            <a:off x="1127448" y="2132856"/>
            <a:ext cx="0" cy="344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42AE946-1417-4A86-AB51-6FCCF87D9BC1}"/>
              </a:ext>
            </a:extLst>
          </p:cNvPr>
          <p:cNvCxnSpPr/>
          <p:nvPr/>
        </p:nvCxnSpPr>
        <p:spPr>
          <a:xfrm>
            <a:off x="5015880" y="2132856"/>
            <a:ext cx="0" cy="344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11F381B-0848-46B4-9F1C-4A1E1500247B}"/>
              </a:ext>
            </a:extLst>
          </p:cNvPr>
          <p:cNvCxnSpPr/>
          <p:nvPr/>
        </p:nvCxnSpPr>
        <p:spPr>
          <a:xfrm>
            <a:off x="9768408" y="2132856"/>
            <a:ext cx="0" cy="344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DF2191F-AF71-4CC1-A20E-814502D48858}"/>
              </a:ext>
            </a:extLst>
          </p:cNvPr>
          <p:cNvCxnSpPr/>
          <p:nvPr/>
        </p:nvCxnSpPr>
        <p:spPr>
          <a:xfrm>
            <a:off x="5015880" y="4149080"/>
            <a:ext cx="0" cy="344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1A895EB-1EBB-4868-9E43-0B41A90E92A8}"/>
              </a:ext>
            </a:extLst>
          </p:cNvPr>
          <p:cNvCxnSpPr/>
          <p:nvPr/>
        </p:nvCxnSpPr>
        <p:spPr>
          <a:xfrm>
            <a:off x="9768408" y="4149080"/>
            <a:ext cx="0" cy="344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3E470C3-1709-4FF1-9A97-BF30E6DDE8A1}"/>
              </a:ext>
            </a:extLst>
          </p:cNvPr>
          <p:cNvCxnSpPr>
            <a:cxnSpLocks/>
          </p:cNvCxnSpPr>
          <p:nvPr/>
        </p:nvCxnSpPr>
        <p:spPr>
          <a:xfrm>
            <a:off x="7320136" y="4797152"/>
            <a:ext cx="0" cy="2880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0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44" grpId="0"/>
      <p:bldP spid="45" grpId="0" animBg="1"/>
      <p:bldP spid="46" grpId="0"/>
      <p:bldP spid="47" grpId="0" animBg="1"/>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GB" dirty="0" err="1"/>
              <a:t>Conda</a:t>
            </a:r>
            <a:r>
              <a:rPr lang="en-GB" dirty="0"/>
              <a:t> initialisation</a:t>
            </a:r>
            <a:endParaRPr lang="en-US" dirty="0"/>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lstStyle/>
          <a:p>
            <a:pPr marL="342900" indent="-342900"/>
            <a:r>
              <a:rPr lang="en-US" b="0" dirty="0"/>
              <a:t>.</a:t>
            </a:r>
            <a:r>
              <a:rPr lang="en-US" b="0" dirty="0" err="1"/>
              <a:t>conda</a:t>
            </a:r>
            <a:r>
              <a:rPr lang="en-US" b="0" dirty="0"/>
              <a:t> is the folder where </a:t>
            </a:r>
            <a:r>
              <a:rPr lang="en-US" b="0" dirty="0" err="1"/>
              <a:t>Conda</a:t>
            </a:r>
            <a:r>
              <a:rPr lang="en-US" b="0" dirty="0"/>
              <a:t> stores environments and packages by default. </a:t>
            </a:r>
            <a:r>
              <a:rPr lang="en-US" b="0" dirty="0" err="1"/>
              <a:t>Conda</a:t>
            </a:r>
            <a:r>
              <a:rPr lang="en-US" b="0" dirty="0"/>
              <a:t> automatically creates that directory the first time it’s run in your home directory. Since users’ home directories have limited space we create(or move) .</a:t>
            </a:r>
            <a:r>
              <a:rPr lang="en-US" b="0" dirty="0" err="1"/>
              <a:t>conda</a:t>
            </a:r>
            <a:r>
              <a:rPr lang="en-US" b="0" dirty="0"/>
              <a:t> in their lab folder and use a symbolic link from the personal home directory.</a:t>
            </a:r>
          </a:p>
          <a:p>
            <a:pPr marL="342900" indent="-342900"/>
            <a:r>
              <a:rPr lang="en-US" b="0" dirty="0"/>
              <a:t>$HOME is an environment variable with the path of your home directory.</a:t>
            </a:r>
          </a:p>
          <a:p>
            <a:pPr marL="342900" indent="-342900"/>
            <a:r>
              <a:rPr lang="en-US" b="0" dirty="0"/>
              <a:t>Now you can initialize </a:t>
            </a:r>
            <a:r>
              <a:rPr lang="en-US" b="0" dirty="0" err="1"/>
              <a:t>Conda</a:t>
            </a:r>
            <a:r>
              <a:rPr lang="en-US" b="0" dirty="0"/>
              <a:t>:</a:t>
            </a:r>
          </a:p>
          <a:p>
            <a:pPr marL="702900" lvl="2" indent="-342900"/>
            <a:r>
              <a:rPr lang="en-US" i="1" dirty="0" err="1"/>
              <a:t>conda</a:t>
            </a:r>
            <a:r>
              <a:rPr lang="en-US" i="1" dirty="0"/>
              <a:t> </a:t>
            </a:r>
            <a:r>
              <a:rPr lang="en-US" i="1" dirty="0" err="1"/>
              <a:t>init</a:t>
            </a:r>
            <a:endParaRPr lang="en-US" b="0" i="1" dirty="0"/>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smtClean="0"/>
              <a:pPr/>
              <a:t>26</a:t>
            </a:fld>
            <a:endParaRPr lang="en-GB" dirty="0"/>
          </a:p>
        </p:txBody>
      </p:sp>
    </p:spTree>
    <p:extLst>
      <p:ext uri="{BB962C8B-B14F-4D97-AF65-F5344CB8AC3E}">
        <p14:creationId xmlns:p14="http://schemas.microsoft.com/office/powerpoint/2010/main" val="2847084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US" dirty="0" err="1"/>
              <a:t>Conda</a:t>
            </a:r>
            <a:r>
              <a:rPr lang="en-US" dirty="0"/>
              <a:t> with </a:t>
            </a:r>
            <a:r>
              <a:rPr lang="en-US" dirty="0" err="1"/>
              <a:t>Jupyter</a:t>
            </a:r>
            <a:r>
              <a:rPr lang="en-US" dirty="0"/>
              <a:t> in OnDemand</a:t>
            </a:r>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normAutofit/>
          </a:bodyPr>
          <a:lstStyle/>
          <a:p>
            <a:pPr marL="342900" indent="-342900"/>
            <a:r>
              <a:rPr lang="en-US" b="0" dirty="0"/>
              <a:t>To integrate </a:t>
            </a:r>
            <a:r>
              <a:rPr lang="en-US" b="0" dirty="0" err="1"/>
              <a:t>conda</a:t>
            </a:r>
            <a:r>
              <a:rPr lang="en-US" b="0" dirty="0"/>
              <a:t> environments with </a:t>
            </a:r>
            <a:r>
              <a:rPr lang="en-US" b="0" dirty="0" err="1"/>
              <a:t>Jupyter</a:t>
            </a:r>
            <a:r>
              <a:rPr lang="en-US" b="0" dirty="0"/>
              <a:t> in OnDemand we’ll make use of remote kernels. This only needs to be done once for each environment.</a:t>
            </a:r>
          </a:p>
          <a:p>
            <a:pPr marL="342900" indent="-342900"/>
            <a:r>
              <a:rPr lang="en-US" b="0" dirty="0"/>
              <a:t>First install the necessary packages inside your conda environment</a:t>
            </a:r>
            <a:r>
              <a:rPr lang="en-US" b="0" dirty="0" smtClean="0"/>
              <a:t>:</a:t>
            </a:r>
          </a:p>
          <a:p>
            <a:pPr marL="702900" lvl="2" indent="-342900"/>
            <a:r>
              <a:rPr lang="en-US" dirty="0"/>
              <a:t>c</a:t>
            </a:r>
            <a:r>
              <a:rPr lang="en-US" dirty="0" smtClean="0"/>
              <a:t>onda activate </a:t>
            </a:r>
            <a:r>
              <a:rPr lang="en-US" dirty="0" err="1" smtClean="0"/>
              <a:t>testenv</a:t>
            </a:r>
            <a:endParaRPr lang="en-US" b="0" dirty="0"/>
          </a:p>
          <a:p>
            <a:pPr marL="702900" lvl="2" indent="-342900"/>
            <a:r>
              <a:rPr lang="en-US" dirty="0"/>
              <a:t>pip install remote-</a:t>
            </a:r>
            <a:r>
              <a:rPr lang="en-US" dirty="0" err="1"/>
              <a:t>ikernel</a:t>
            </a:r>
            <a:r>
              <a:rPr lang="en-US" dirty="0"/>
              <a:t> </a:t>
            </a:r>
            <a:r>
              <a:rPr lang="en-US" dirty="0" err="1"/>
              <a:t>ipykernel</a:t>
            </a:r>
            <a:endParaRPr lang="en-US" dirty="0"/>
          </a:p>
          <a:p>
            <a:pPr marL="343875" lvl="1" indent="-342900"/>
            <a:r>
              <a:rPr lang="en-US" dirty="0"/>
              <a:t>Install an </a:t>
            </a:r>
            <a:r>
              <a:rPr lang="en-US" dirty="0" err="1"/>
              <a:t>ipython</a:t>
            </a:r>
            <a:r>
              <a:rPr lang="en-US" dirty="0"/>
              <a:t> </a:t>
            </a:r>
            <a:r>
              <a:rPr lang="en-US" dirty="0" smtClean="0"/>
              <a:t>kernel (</a:t>
            </a:r>
            <a:r>
              <a:rPr lang="en-US" dirty="0"/>
              <a:t>necessary for Jupyter):</a:t>
            </a:r>
          </a:p>
          <a:p>
            <a:pPr marL="702900" lvl="2" indent="-342900"/>
            <a:r>
              <a:rPr lang="en-US" dirty="0"/>
              <a:t>python –m </a:t>
            </a:r>
            <a:r>
              <a:rPr lang="en-US" dirty="0" err="1"/>
              <a:t>ipykernel</a:t>
            </a:r>
            <a:r>
              <a:rPr lang="en-US" dirty="0"/>
              <a:t> install --user --name=</a:t>
            </a:r>
            <a:r>
              <a:rPr lang="en-US" dirty="0" err="1"/>
              <a:t>testenv</a:t>
            </a:r>
            <a:endParaRPr lang="en-US" dirty="0"/>
          </a:p>
          <a:p>
            <a:pPr marL="343875" lvl="1" indent="-342900"/>
            <a:r>
              <a:rPr lang="en-US" dirty="0"/>
              <a:t>Install the remote </a:t>
            </a:r>
            <a:r>
              <a:rPr lang="en-US" dirty="0" err="1"/>
              <a:t>Jupyter</a:t>
            </a:r>
            <a:r>
              <a:rPr lang="en-US" dirty="0"/>
              <a:t> kernel:</a:t>
            </a:r>
          </a:p>
          <a:p>
            <a:pPr marL="702900" lvl="2" indent="-342900"/>
            <a:r>
              <a:rPr lang="en-US" dirty="0"/>
              <a:t>python3 -m </a:t>
            </a:r>
            <a:r>
              <a:rPr lang="en-US" dirty="0" err="1"/>
              <a:t>remote_ikernel</a:t>
            </a:r>
            <a:r>
              <a:rPr lang="en-US" dirty="0"/>
              <a:t> manage --add --</a:t>
            </a:r>
            <a:r>
              <a:rPr lang="en-US" dirty="0" err="1"/>
              <a:t>kernel_cmd</a:t>
            </a:r>
            <a:r>
              <a:rPr lang="en-US" dirty="0"/>
              <a:t>="ml purge &amp;&amp; </a:t>
            </a:r>
            <a:r>
              <a:rPr lang="en-US" dirty="0" err="1"/>
              <a:t>conda</a:t>
            </a:r>
            <a:r>
              <a:rPr lang="en-US" dirty="0"/>
              <a:t> activate </a:t>
            </a:r>
            <a:r>
              <a:rPr lang="en-US" dirty="0" err="1"/>
              <a:t>testenv</a:t>
            </a:r>
            <a:r>
              <a:rPr lang="en-US" dirty="0"/>
              <a:t> &amp;&amp; ipython3 kernel -f {</a:t>
            </a:r>
            <a:r>
              <a:rPr lang="en-US" dirty="0" err="1"/>
              <a:t>connection_file</a:t>
            </a:r>
            <a:r>
              <a:rPr lang="en-US" dirty="0"/>
              <a:t>}" --name=“</a:t>
            </a:r>
            <a:r>
              <a:rPr lang="en-US" dirty="0" err="1"/>
              <a:t>testenv</a:t>
            </a:r>
            <a:r>
              <a:rPr lang="en-US" dirty="0"/>
              <a:t>" --interface=local --</a:t>
            </a:r>
            <a:r>
              <a:rPr lang="en-US" dirty="0" err="1"/>
              <a:t>workdir</a:t>
            </a:r>
            <a:r>
              <a:rPr lang="en-US" dirty="0"/>
              <a:t>="~/" --language=python3</a:t>
            </a:r>
          </a:p>
          <a:p>
            <a:pPr marL="343875" lvl="1" indent="-342900"/>
            <a:r>
              <a:rPr lang="en-US" dirty="0"/>
              <a:t>You should be able to launch a kernel now with your </a:t>
            </a:r>
            <a:r>
              <a:rPr lang="en-US" dirty="0" err="1"/>
              <a:t>conda</a:t>
            </a:r>
            <a:r>
              <a:rPr lang="en-US" dirty="0"/>
              <a:t> environment called “Local </a:t>
            </a:r>
            <a:r>
              <a:rPr lang="en-US" dirty="0" err="1"/>
              <a:t>testenv</a:t>
            </a:r>
            <a:r>
              <a:rPr lang="en-US" dirty="0"/>
              <a:t>”</a:t>
            </a:r>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27</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2564882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commands</a:t>
            </a:r>
            <a:endParaRPr lang="en-GB" dirty="0"/>
          </a:p>
        </p:txBody>
      </p:sp>
      <p:sp>
        <p:nvSpPr>
          <p:cNvPr id="4" name="Slide Number Placeholder 3"/>
          <p:cNvSpPr>
            <a:spLocks noGrp="1"/>
          </p:cNvSpPr>
          <p:nvPr>
            <p:ph type="sldNum" sz="quarter" idx="12"/>
          </p:nvPr>
        </p:nvSpPr>
        <p:spPr/>
        <p:txBody>
          <a:bodyPr/>
          <a:lstStyle/>
          <a:p>
            <a:fld id="{D19B3434-7E09-465F-A694-A86E7D543F5E}" type="slidenum">
              <a:rPr lang="en-GB" smtClean="0"/>
              <a:pPr/>
              <a:t>28</a:t>
            </a:fld>
            <a:endParaRPr lang="en-GB" dirty="0"/>
          </a:p>
        </p:txBody>
      </p:sp>
      <p:sp>
        <p:nvSpPr>
          <p:cNvPr id="5" name="Content Placeholder 2">
            <a:extLst>
              <a:ext uri="{FF2B5EF4-FFF2-40B4-BE49-F238E27FC236}">
                <a16:creationId xmlns:a16="http://schemas.microsoft.com/office/drawing/2014/main" id="{94AD76CB-870B-C341-B56E-2F8BD1E29AEE}"/>
              </a:ext>
            </a:extLst>
          </p:cNvPr>
          <p:cNvSpPr>
            <a:spLocks noGrp="1"/>
          </p:cNvSpPr>
          <p:nvPr>
            <p:ph idx="1"/>
          </p:nvPr>
        </p:nvSpPr>
        <p:spPr>
          <a:xfrm>
            <a:off x="480000" y="1800000"/>
            <a:ext cx="11280000" cy="4680000"/>
          </a:xfrm>
        </p:spPr>
        <p:txBody>
          <a:bodyPr>
            <a:normAutofit/>
          </a:bodyPr>
          <a:lstStyle/>
          <a:p>
            <a:pPr marL="343875" lvl="1" indent="-342900"/>
            <a:r>
              <a:rPr lang="en-US" dirty="0" smtClean="0"/>
              <a:t>Install </a:t>
            </a:r>
            <a:r>
              <a:rPr lang="en-US" dirty="0"/>
              <a:t>the remote Jupyter kernel:</a:t>
            </a:r>
          </a:p>
          <a:p>
            <a:pPr marL="702900" lvl="2" indent="-342900"/>
            <a:r>
              <a:rPr lang="en-US" dirty="0">
                <a:solidFill>
                  <a:srgbClr val="FF0000"/>
                </a:solidFill>
              </a:rPr>
              <a:t>python3 -m </a:t>
            </a:r>
            <a:r>
              <a:rPr lang="en-US" dirty="0" err="1">
                <a:solidFill>
                  <a:srgbClr val="FF0000"/>
                </a:solidFill>
              </a:rPr>
              <a:t>remote_ikernel</a:t>
            </a:r>
            <a:r>
              <a:rPr lang="en-US" dirty="0">
                <a:solidFill>
                  <a:srgbClr val="FF0000"/>
                </a:solidFill>
              </a:rPr>
              <a:t> manage</a:t>
            </a:r>
            <a:r>
              <a:rPr lang="en-US" dirty="0"/>
              <a:t> --add --</a:t>
            </a:r>
            <a:r>
              <a:rPr lang="en-US" dirty="0" err="1"/>
              <a:t>kernel_cmd</a:t>
            </a:r>
            <a:r>
              <a:rPr lang="en-US" dirty="0"/>
              <a:t>=</a:t>
            </a:r>
            <a:r>
              <a:rPr lang="en-US" dirty="0">
                <a:solidFill>
                  <a:schemeClr val="accent6"/>
                </a:solidFill>
              </a:rPr>
              <a:t>"ml purge &amp;&amp; conda activate </a:t>
            </a:r>
            <a:r>
              <a:rPr lang="en-US" dirty="0" err="1">
                <a:solidFill>
                  <a:srgbClr val="7030A0"/>
                </a:solidFill>
              </a:rPr>
              <a:t>testenv</a:t>
            </a:r>
            <a:r>
              <a:rPr lang="en-US" dirty="0">
                <a:solidFill>
                  <a:schemeClr val="accent6"/>
                </a:solidFill>
              </a:rPr>
              <a:t> &amp;&amp; ipython3 kernel -f {</a:t>
            </a:r>
            <a:r>
              <a:rPr lang="en-US" dirty="0" err="1">
                <a:solidFill>
                  <a:schemeClr val="accent6"/>
                </a:solidFill>
              </a:rPr>
              <a:t>connection_file</a:t>
            </a:r>
            <a:r>
              <a:rPr lang="en-US" dirty="0">
                <a:solidFill>
                  <a:schemeClr val="accent6"/>
                </a:solidFill>
              </a:rPr>
              <a:t>}"</a:t>
            </a:r>
            <a:r>
              <a:rPr lang="en-US" dirty="0"/>
              <a:t> --name=“</a:t>
            </a:r>
            <a:r>
              <a:rPr lang="en-US" dirty="0" err="1">
                <a:solidFill>
                  <a:srgbClr val="7030A0"/>
                </a:solidFill>
              </a:rPr>
              <a:t>testenv</a:t>
            </a:r>
            <a:r>
              <a:rPr lang="en-US" dirty="0"/>
              <a:t>" --interface=local --</a:t>
            </a:r>
            <a:r>
              <a:rPr lang="en-US" dirty="0" err="1"/>
              <a:t>workdir</a:t>
            </a:r>
            <a:r>
              <a:rPr lang="en-US" dirty="0"/>
              <a:t>="~/" --</a:t>
            </a:r>
            <a:r>
              <a:rPr lang="en-US" dirty="0" smtClean="0"/>
              <a:t>language=python3</a:t>
            </a:r>
          </a:p>
          <a:p>
            <a:pPr marL="702900" lvl="2" indent="-342900"/>
            <a:endParaRPr lang="en-US" dirty="0"/>
          </a:p>
          <a:p>
            <a:pPr marL="702900" lvl="2" indent="-342900"/>
            <a:r>
              <a:rPr lang="en-US" dirty="0" smtClean="0">
                <a:solidFill>
                  <a:srgbClr val="FF0000"/>
                </a:solidFill>
              </a:rPr>
              <a:t>Text in red</a:t>
            </a:r>
            <a:r>
              <a:rPr lang="en-US" dirty="0" smtClean="0"/>
              <a:t>: launching the python program </a:t>
            </a:r>
            <a:r>
              <a:rPr lang="en-US" dirty="0" err="1" smtClean="0"/>
              <a:t>remote_ikernel</a:t>
            </a:r>
            <a:r>
              <a:rPr lang="en-US" dirty="0" smtClean="0"/>
              <a:t> manage</a:t>
            </a:r>
          </a:p>
          <a:p>
            <a:pPr marL="702900" lvl="2" indent="-342900"/>
            <a:r>
              <a:rPr lang="en-US" dirty="0" smtClean="0">
                <a:solidFill>
                  <a:srgbClr val="92D050"/>
                </a:solidFill>
              </a:rPr>
              <a:t>Text in green</a:t>
            </a:r>
            <a:r>
              <a:rPr lang="en-US" dirty="0" smtClean="0"/>
              <a:t>: The commands were adding to each time Jupyter is launched from this environment</a:t>
            </a:r>
          </a:p>
          <a:p>
            <a:pPr marL="702900" lvl="2" indent="-342900"/>
            <a:r>
              <a:rPr lang="en-US" dirty="0" smtClean="0">
                <a:solidFill>
                  <a:srgbClr val="7030A0"/>
                </a:solidFill>
              </a:rPr>
              <a:t>Text in purple</a:t>
            </a:r>
            <a:r>
              <a:rPr lang="en-US" dirty="0" smtClean="0"/>
              <a:t>: The environment name we are adding to Jupyter notebooks</a:t>
            </a:r>
          </a:p>
          <a:p>
            <a:pPr marL="702900" lvl="2" indent="-342900"/>
            <a:endParaRPr lang="en-US" dirty="0"/>
          </a:p>
          <a:p>
            <a:pPr marL="702900" lvl="2" indent="-342900"/>
            <a:r>
              <a:rPr lang="en-US" dirty="0" err="1" smtClean="0"/>
              <a:t>Remote_ikernel</a:t>
            </a:r>
            <a:r>
              <a:rPr lang="en-US" dirty="0" smtClean="0"/>
              <a:t> manager is the program in python which links environments into Jupyter notebooks, or else they don’t show in </a:t>
            </a:r>
            <a:r>
              <a:rPr lang="en-US" dirty="0" err="1" smtClean="0"/>
              <a:t>juypter</a:t>
            </a:r>
            <a:endParaRPr lang="en-US" dirty="0"/>
          </a:p>
        </p:txBody>
      </p:sp>
    </p:spTree>
    <p:extLst>
      <p:ext uri="{BB962C8B-B14F-4D97-AF65-F5344CB8AC3E}">
        <p14:creationId xmlns:p14="http://schemas.microsoft.com/office/powerpoint/2010/main" val="259188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GB" dirty="0"/>
              <a:t>SLURM</a:t>
            </a:r>
            <a:endParaRPr lang="en-US" dirty="0"/>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normAutofit/>
          </a:bodyPr>
          <a:lstStyle/>
          <a:p>
            <a:pPr marL="342900" indent="-342900"/>
            <a:r>
              <a:rPr lang="en-US" b="0" dirty="0"/>
              <a:t>Most HPC systems </a:t>
            </a:r>
            <a:r>
              <a:rPr lang="en-US" b="0" dirty="0" err="1"/>
              <a:t>utilise</a:t>
            </a:r>
            <a:r>
              <a:rPr lang="en-US" b="0" dirty="0"/>
              <a:t> job schedulers to manage how users can access resources.</a:t>
            </a:r>
            <a:br>
              <a:rPr lang="en-US" b="0" dirty="0"/>
            </a:br>
            <a:endParaRPr lang="en-US" b="0" dirty="0"/>
          </a:p>
          <a:p>
            <a:pPr marL="342900" indent="-342900"/>
            <a:r>
              <a:rPr lang="en-US" b="0" dirty="0"/>
              <a:t>Nemo uses </a:t>
            </a:r>
            <a:r>
              <a:rPr lang="en-US" b="0" dirty="0" err="1"/>
              <a:t>Slurm</a:t>
            </a:r>
            <a:r>
              <a:rPr lang="en-US" b="0" dirty="0"/>
              <a:t> for job scheduling on the compute resources. </a:t>
            </a:r>
            <a:br>
              <a:rPr lang="en-US" b="0" dirty="0"/>
            </a:br>
            <a:endParaRPr lang="en-US" b="0" dirty="0"/>
          </a:p>
          <a:p>
            <a:pPr marL="342900" indent="-342900"/>
            <a:r>
              <a:rPr lang="en-US" b="0" dirty="0"/>
              <a:t>A number of policies/limits are implemented to allow fair usage by labs/users</a:t>
            </a:r>
            <a:r>
              <a:rPr lang="en-US" dirty="0"/>
              <a:t/>
            </a:r>
            <a:br>
              <a:rPr lang="en-US" dirty="0"/>
            </a:br>
            <a:endParaRPr lang="en-US" dirty="0"/>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29</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93474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FB9586-AC4A-9646-BC4E-B37D2BBB2A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pic>
        <p:nvPicPr>
          <p:cNvPr id="25" name="Content Placeholder 24">
            <a:extLst>
              <a:ext uri="{FF2B5EF4-FFF2-40B4-BE49-F238E27FC236}">
                <a16:creationId xmlns:a16="http://schemas.microsoft.com/office/drawing/2014/main" id="{01B3F484-0DA3-49B2-8C2E-485D411CAD8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01912" y="1300446"/>
            <a:ext cx="6022095" cy="2282148"/>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C0705A1-2DBF-4235-A4C1-1FB43341CE59}"/>
              </a:ext>
            </a:extLst>
          </p:cNvPr>
          <p:cNvSpPr>
            <a:spLocks noGrp="1"/>
          </p:cNvSpPr>
          <p:nvPr>
            <p:ph type="title"/>
          </p:nvPr>
        </p:nvSpPr>
        <p:spPr>
          <a:xfrm>
            <a:off x="480000" y="360000"/>
            <a:ext cx="9024739" cy="900000"/>
          </a:xfrm>
        </p:spPr>
        <p:txBody>
          <a:bodyPr/>
          <a:lstStyle/>
          <a:p>
            <a:r>
              <a:rPr lang="en-US" dirty="0"/>
              <a:t>NEMO</a:t>
            </a:r>
          </a:p>
        </p:txBody>
      </p:sp>
      <p:sp>
        <p:nvSpPr>
          <p:cNvPr id="16" name="Content Placeholder 15">
            <a:extLst>
              <a:ext uri="{FF2B5EF4-FFF2-40B4-BE49-F238E27FC236}">
                <a16:creationId xmlns:a16="http://schemas.microsoft.com/office/drawing/2014/main" id="{475555A9-58D8-482E-83ED-84B0A724FF5A}"/>
              </a:ext>
            </a:extLst>
          </p:cNvPr>
          <p:cNvSpPr>
            <a:spLocks noGrp="1"/>
          </p:cNvSpPr>
          <p:nvPr>
            <p:ph idx="1"/>
          </p:nvPr>
        </p:nvSpPr>
        <p:spPr>
          <a:xfrm>
            <a:off x="480000" y="1351587"/>
            <a:ext cx="5423979" cy="1357333"/>
          </a:xfrm>
        </p:spPr>
        <p:txBody>
          <a:bodyPr/>
          <a:lstStyle/>
          <a:p>
            <a:pPr marL="0" indent="0">
              <a:buNone/>
            </a:pPr>
            <a:r>
              <a:rPr lang="en-GB" dirty="0"/>
              <a:t>NEMO is the Crick’s HPC platform</a:t>
            </a:r>
          </a:p>
          <a:p>
            <a:r>
              <a:rPr lang="en-GB" b="0" dirty="0"/>
              <a:t>It is BOTH storage and the computing system</a:t>
            </a:r>
          </a:p>
        </p:txBody>
      </p:sp>
      <p:grpSp>
        <p:nvGrpSpPr>
          <p:cNvPr id="56" name="Group 55">
            <a:extLst>
              <a:ext uri="{FF2B5EF4-FFF2-40B4-BE49-F238E27FC236}">
                <a16:creationId xmlns:a16="http://schemas.microsoft.com/office/drawing/2014/main" id="{220DFE94-EB8E-4BA1-8833-C270072FCEFF}"/>
              </a:ext>
            </a:extLst>
          </p:cNvPr>
          <p:cNvGrpSpPr/>
          <p:nvPr/>
        </p:nvGrpSpPr>
        <p:grpSpPr>
          <a:xfrm>
            <a:off x="1055440" y="2348880"/>
            <a:ext cx="5807968" cy="1815056"/>
            <a:chOff x="-576064" y="2329058"/>
            <a:chExt cx="5807968" cy="1815056"/>
          </a:xfrm>
        </p:grpSpPr>
        <p:sp>
          <p:nvSpPr>
            <p:cNvPr id="14" name="Oval 13">
              <a:extLst>
                <a:ext uri="{FF2B5EF4-FFF2-40B4-BE49-F238E27FC236}">
                  <a16:creationId xmlns:a16="http://schemas.microsoft.com/office/drawing/2014/main" id="{7228C33E-7338-4C8A-BB09-89431A85CA18}"/>
                </a:ext>
              </a:extLst>
            </p:cNvPr>
            <p:cNvSpPr/>
            <p:nvPr/>
          </p:nvSpPr>
          <p:spPr>
            <a:xfrm>
              <a:off x="1482539" y="3090966"/>
              <a:ext cx="911610" cy="914098"/>
            </a:xfrm>
            <a:prstGeom prst="ellipse">
              <a:avLst/>
            </a:prstGeom>
            <a:solidFill>
              <a:srgbClr val="BCA3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Trebuchet MS" panose="020B0603020202020204"/>
                  <a:ea typeface="+mn-ea"/>
                  <a:cs typeface="+mn-cs"/>
                </a:rPr>
                <a:t>login</a:t>
              </a:r>
            </a:p>
          </p:txBody>
        </p:sp>
        <p:grpSp>
          <p:nvGrpSpPr>
            <p:cNvPr id="55" name="Group 54">
              <a:extLst>
                <a:ext uri="{FF2B5EF4-FFF2-40B4-BE49-F238E27FC236}">
                  <a16:creationId xmlns:a16="http://schemas.microsoft.com/office/drawing/2014/main" id="{1C6D856D-86AA-4F12-A194-03AF84A67E4E}"/>
                </a:ext>
              </a:extLst>
            </p:cNvPr>
            <p:cNvGrpSpPr/>
            <p:nvPr/>
          </p:nvGrpSpPr>
          <p:grpSpPr>
            <a:xfrm>
              <a:off x="-576064" y="2329058"/>
              <a:ext cx="5807968" cy="1815056"/>
              <a:chOff x="-576064" y="2329058"/>
              <a:chExt cx="5807968" cy="1815056"/>
            </a:xfrm>
          </p:grpSpPr>
          <p:pic>
            <p:nvPicPr>
              <p:cNvPr id="7" name="Picture 6">
                <a:extLst>
                  <a:ext uri="{FF2B5EF4-FFF2-40B4-BE49-F238E27FC236}">
                    <a16:creationId xmlns:a16="http://schemas.microsoft.com/office/drawing/2014/main" id="{0A1FEB46-A0A6-4E87-90CF-E737585A8305}"/>
                  </a:ext>
                </a:extLst>
              </p:cNvPr>
              <p:cNvPicPr>
                <a:picLocks noChangeAspect="1"/>
              </p:cNvPicPr>
              <p:nvPr/>
            </p:nvPicPr>
            <p:blipFill>
              <a:blip r:embed="rId4"/>
              <a:stretch>
                <a:fillRect/>
              </a:stretch>
            </p:blipFill>
            <p:spPr>
              <a:xfrm flipH="1">
                <a:off x="1599192" y="2329058"/>
                <a:ext cx="650346" cy="701576"/>
              </a:xfrm>
              <a:prstGeom prst="rect">
                <a:avLst/>
              </a:prstGeom>
            </p:spPr>
          </p:pic>
          <p:pic>
            <p:nvPicPr>
              <p:cNvPr id="1030" name="Picture 6" descr="terminal&quot; Icon - Download for free – Iconduck">
                <a:extLst>
                  <a:ext uri="{FF2B5EF4-FFF2-40B4-BE49-F238E27FC236}">
                    <a16:creationId xmlns:a16="http://schemas.microsoft.com/office/drawing/2014/main" id="{C069FA63-7B81-41D1-B8E7-8EF68AC304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516" y="2689926"/>
                <a:ext cx="605344" cy="53085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BA12111-5226-4840-A530-BCDB8A232E6E}"/>
                  </a:ext>
                </a:extLst>
              </p:cNvPr>
              <p:cNvGrpSpPr/>
              <p:nvPr/>
            </p:nvGrpSpPr>
            <p:grpSpPr>
              <a:xfrm>
                <a:off x="2766793" y="2639139"/>
                <a:ext cx="650346" cy="650346"/>
                <a:chOff x="1919536" y="4083678"/>
                <a:chExt cx="914098" cy="914098"/>
              </a:xfrm>
            </p:grpSpPr>
            <p:pic>
              <p:nvPicPr>
                <p:cNvPr id="9" name="Picture 8">
                  <a:extLst>
                    <a:ext uri="{FF2B5EF4-FFF2-40B4-BE49-F238E27FC236}">
                      <a16:creationId xmlns:a16="http://schemas.microsoft.com/office/drawing/2014/main" id="{136B04FE-F378-4D26-AB28-06E808A2425C}"/>
                    </a:ext>
                  </a:extLst>
                </p:cNvPr>
                <p:cNvPicPr>
                  <a:picLocks noChangeAspect="1"/>
                </p:cNvPicPr>
                <p:nvPr/>
              </p:nvPicPr>
              <p:blipFill>
                <a:blip r:embed="rId6"/>
                <a:stretch>
                  <a:fillRect/>
                </a:stretch>
              </p:blipFill>
              <p:spPr>
                <a:xfrm>
                  <a:off x="1919536" y="4083678"/>
                  <a:ext cx="914098" cy="914098"/>
                </a:xfrm>
                <a:prstGeom prst="rect">
                  <a:avLst/>
                </a:prstGeom>
              </p:spPr>
            </p:pic>
            <p:pic>
              <p:nvPicPr>
                <p:cNvPr id="10" name="Picture 9">
                  <a:extLst>
                    <a:ext uri="{FF2B5EF4-FFF2-40B4-BE49-F238E27FC236}">
                      <a16:creationId xmlns:a16="http://schemas.microsoft.com/office/drawing/2014/main" id="{434C764C-DD59-44E9-B714-4803C511459D}"/>
                    </a:ext>
                  </a:extLst>
                </p:cNvPr>
                <p:cNvPicPr>
                  <a:picLocks noChangeAspect="1"/>
                </p:cNvPicPr>
                <p:nvPr/>
              </p:nvPicPr>
              <p:blipFill>
                <a:blip r:embed="rId7"/>
                <a:stretch>
                  <a:fillRect/>
                </a:stretch>
              </p:blipFill>
              <p:spPr>
                <a:xfrm>
                  <a:off x="2205458" y="4289790"/>
                  <a:ext cx="342254" cy="337765"/>
                </a:xfrm>
                <a:prstGeom prst="rect">
                  <a:avLst/>
                </a:prstGeom>
              </p:spPr>
            </p:pic>
          </p:grpSp>
          <p:sp>
            <p:nvSpPr>
              <p:cNvPr id="12" name="TextBox 11">
                <a:extLst>
                  <a:ext uri="{FF2B5EF4-FFF2-40B4-BE49-F238E27FC236}">
                    <a16:creationId xmlns:a16="http://schemas.microsoft.com/office/drawing/2014/main" id="{A2007AAA-95FD-441C-88DF-0E54E23AC3A6}"/>
                  </a:ext>
                </a:extLst>
              </p:cNvPr>
              <p:cNvSpPr txBox="1"/>
              <p:nvPr/>
            </p:nvSpPr>
            <p:spPr>
              <a:xfrm>
                <a:off x="-576064" y="3220784"/>
                <a:ext cx="273630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BCA3DF"/>
                    </a:solidFill>
                    <a:effectLst/>
                    <a:uLnTx/>
                    <a:uFillTx/>
                    <a:latin typeface="Trebuchet MS" panose="020B0603020202020204"/>
                    <a:ea typeface="+mn-ea"/>
                    <a:cs typeface="+mn-cs"/>
                  </a:rPr>
                  <a:t>shell</a:t>
                </a:r>
                <a:br>
                  <a:rPr kumimoji="0" lang="en-GB" sz="1800" b="1" i="0" u="none" strike="noStrike" kern="1200" cap="none" spc="0" normalizeH="0" baseline="0" noProof="0" dirty="0">
                    <a:ln>
                      <a:noFill/>
                    </a:ln>
                    <a:solidFill>
                      <a:srgbClr val="BCA3DF"/>
                    </a:solidFill>
                    <a:effectLst/>
                    <a:uLnTx/>
                    <a:uFillTx/>
                    <a:latin typeface="Trebuchet MS" panose="020B0603020202020204"/>
                    <a:ea typeface="+mn-ea"/>
                    <a:cs typeface="+mn-cs"/>
                  </a:rPr>
                </a:br>
                <a:r>
                  <a:rPr kumimoji="0" lang="en-GB" sz="1800" b="1" i="0" u="none" strike="noStrike" kern="1200" cap="none" spc="0" normalizeH="0" baseline="0" noProof="0" dirty="0">
                    <a:ln>
                      <a:noFill/>
                    </a:ln>
                    <a:solidFill>
                      <a:srgbClr val="BCA3DF"/>
                    </a:solidFill>
                    <a:effectLst/>
                    <a:uLnTx/>
                    <a:uFillTx/>
                    <a:latin typeface="Trebuchet MS" panose="020B0603020202020204"/>
                    <a:ea typeface="+mn-ea"/>
                    <a:cs typeface="+mn-cs"/>
                  </a:rPr>
                  <a:t>terminal</a:t>
                </a:r>
                <a:br>
                  <a:rPr kumimoji="0" lang="en-GB" sz="1800" b="1" i="0" u="none" strike="noStrike" kern="1200" cap="none" spc="0" normalizeH="0" baseline="0" noProof="0" dirty="0">
                    <a:ln>
                      <a:noFill/>
                    </a:ln>
                    <a:solidFill>
                      <a:srgbClr val="BCA3DF"/>
                    </a:solidFill>
                    <a:effectLst/>
                    <a:uLnTx/>
                    <a:uFillTx/>
                    <a:latin typeface="Trebuchet MS" panose="020B0603020202020204"/>
                    <a:ea typeface="+mn-ea"/>
                    <a:cs typeface="+mn-cs"/>
                  </a:rPr>
                </a:br>
                <a:r>
                  <a:rPr kumimoji="0" lang="en-GB" sz="1800" b="1" i="0" u="none" strike="noStrike" kern="1200" cap="none" spc="0" normalizeH="0" baseline="0" noProof="0" dirty="0">
                    <a:ln>
                      <a:noFill/>
                    </a:ln>
                    <a:solidFill>
                      <a:srgbClr val="BCA3DF"/>
                    </a:solidFill>
                    <a:effectLst/>
                    <a:uLnTx/>
                    <a:uFillTx/>
                    <a:latin typeface="Trebuchet MS" panose="020B0603020202020204"/>
                    <a:ea typeface="+mn-ea"/>
                    <a:cs typeface="+mn-cs"/>
                  </a:rPr>
                  <a:t>command-line</a:t>
                </a:r>
              </a:p>
            </p:txBody>
          </p:sp>
          <p:sp>
            <p:nvSpPr>
              <p:cNvPr id="21" name="TextBox 20">
                <a:extLst>
                  <a:ext uri="{FF2B5EF4-FFF2-40B4-BE49-F238E27FC236}">
                    <a16:creationId xmlns:a16="http://schemas.microsoft.com/office/drawing/2014/main" id="{35CEA635-A88B-489C-88B1-5C0461D6150E}"/>
                  </a:ext>
                </a:extLst>
              </p:cNvPr>
              <p:cNvSpPr txBox="1"/>
              <p:nvPr/>
            </p:nvSpPr>
            <p:spPr>
              <a:xfrm>
                <a:off x="2495600" y="3215389"/>
                <a:ext cx="27363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BCA3DF"/>
                    </a:solidFill>
                    <a:effectLst/>
                    <a:uLnTx/>
                    <a:uFillTx/>
                    <a:latin typeface="Trebuchet MS" panose="020B0603020202020204"/>
                    <a:ea typeface="+mn-ea"/>
                    <a:cs typeface="+mn-cs"/>
                  </a:rPr>
                  <a:t>web browser</a:t>
                </a:r>
              </a:p>
            </p:txBody>
          </p:sp>
          <p:cxnSp>
            <p:nvCxnSpPr>
              <p:cNvPr id="28" name="Straight Arrow Connector 27">
                <a:extLst>
                  <a:ext uri="{FF2B5EF4-FFF2-40B4-BE49-F238E27FC236}">
                    <a16:creationId xmlns:a16="http://schemas.microsoft.com/office/drawing/2014/main" id="{D1327D71-038A-4B7F-8B90-A8022D55F11E}"/>
                  </a:ext>
                </a:extLst>
              </p:cNvPr>
              <p:cNvCxnSpPr>
                <a:cxnSpLocks/>
              </p:cNvCxnSpPr>
              <p:nvPr/>
            </p:nvCxnSpPr>
            <p:spPr>
              <a:xfrm>
                <a:off x="1065098" y="2989819"/>
                <a:ext cx="650346" cy="3470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D06936-9A36-49E5-82DA-C3A63150CC60}"/>
                  </a:ext>
                </a:extLst>
              </p:cNvPr>
              <p:cNvCxnSpPr>
                <a:cxnSpLocks/>
              </p:cNvCxnSpPr>
              <p:nvPr/>
            </p:nvCxnSpPr>
            <p:spPr>
              <a:xfrm flipH="1">
                <a:off x="2133286" y="2995013"/>
                <a:ext cx="650346" cy="3470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E8778A86-6712-460A-9FE3-6F42FC5E5FD4}"/>
              </a:ext>
            </a:extLst>
          </p:cNvPr>
          <p:cNvGrpSpPr/>
          <p:nvPr/>
        </p:nvGrpSpPr>
        <p:grpSpPr>
          <a:xfrm>
            <a:off x="1462808" y="3943338"/>
            <a:ext cx="4226524" cy="412104"/>
            <a:chOff x="1703512" y="4225127"/>
            <a:chExt cx="4226524" cy="412104"/>
          </a:xfrm>
        </p:grpSpPr>
        <p:cxnSp>
          <p:nvCxnSpPr>
            <p:cNvPr id="60" name="Straight Connector 59">
              <a:extLst>
                <a:ext uri="{FF2B5EF4-FFF2-40B4-BE49-F238E27FC236}">
                  <a16:creationId xmlns:a16="http://schemas.microsoft.com/office/drawing/2014/main" id="{28B26D60-8F8B-4EC4-9BDD-BB090FEF4EB6}"/>
                </a:ext>
              </a:extLst>
            </p:cNvPr>
            <p:cNvCxnSpPr/>
            <p:nvPr/>
          </p:nvCxnSpPr>
          <p:spPr>
            <a:xfrm>
              <a:off x="1703512" y="4437112"/>
              <a:ext cx="422652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A0BD977-5A8A-497D-99E4-7ABB626497A5}"/>
                </a:ext>
              </a:extLst>
            </p:cNvPr>
            <p:cNvCxnSpPr/>
            <p:nvPr/>
          </p:nvCxnSpPr>
          <p:spPr>
            <a:xfrm>
              <a:off x="1703512" y="4421207"/>
              <a:ext cx="0" cy="216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DC82C4-51EB-4741-9FD0-4EF791EF40A6}"/>
                </a:ext>
              </a:extLst>
            </p:cNvPr>
            <p:cNvCxnSpPr/>
            <p:nvPr/>
          </p:nvCxnSpPr>
          <p:spPr>
            <a:xfrm>
              <a:off x="5930036" y="4421207"/>
              <a:ext cx="0" cy="216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FC5009B-9392-4331-968D-7BEB4027EB93}"/>
                </a:ext>
              </a:extLst>
            </p:cNvPr>
            <p:cNvCxnSpPr/>
            <p:nvPr/>
          </p:nvCxnSpPr>
          <p:spPr>
            <a:xfrm>
              <a:off x="3791744" y="4225127"/>
              <a:ext cx="0" cy="216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791ED51-B468-4EAA-8901-B94C986C635A}"/>
              </a:ext>
            </a:extLst>
          </p:cNvPr>
          <p:cNvGrpSpPr/>
          <p:nvPr/>
        </p:nvGrpSpPr>
        <p:grpSpPr>
          <a:xfrm>
            <a:off x="-24680" y="4352437"/>
            <a:ext cx="7632848" cy="2277092"/>
            <a:chOff x="0" y="4634226"/>
            <a:chExt cx="7632848" cy="2277092"/>
          </a:xfrm>
        </p:grpSpPr>
        <p:grpSp>
          <p:nvGrpSpPr>
            <p:cNvPr id="42" name="Group 41">
              <a:extLst>
                <a:ext uri="{FF2B5EF4-FFF2-40B4-BE49-F238E27FC236}">
                  <a16:creationId xmlns:a16="http://schemas.microsoft.com/office/drawing/2014/main" id="{D071FBF6-DAF5-42FF-9304-20CB580CBEBF}"/>
                </a:ext>
              </a:extLst>
            </p:cNvPr>
            <p:cNvGrpSpPr/>
            <p:nvPr/>
          </p:nvGrpSpPr>
          <p:grpSpPr>
            <a:xfrm>
              <a:off x="0" y="4634226"/>
              <a:ext cx="7632848" cy="2277092"/>
              <a:chOff x="119336" y="4059659"/>
              <a:chExt cx="7632848" cy="2277092"/>
            </a:xfrm>
          </p:grpSpPr>
          <p:pic>
            <p:nvPicPr>
              <p:cNvPr id="23" name="Picture 22">
                <a:extLst>
                  <a:ext uri="{FF2B5EF4-FFF2-40B4-BE49-F238E27FC236}">
                    <a16:creationId xmlns:a16="http://schemas.microsoft.com/office/drawing/2014/main" id="{52576125-6C2C-4EBE-BCB5-16E1A266A72D}"/>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6154" b="86731" l="40250" r="87500">
                            <a14:foregroundMark x1="67875" y1="59231" x2="68625" y2="59615"/>
                            <a14:foregroundMark x1="76750" y1="56154" x2="82125" y2="61154"/>
                            <a14:foregroundMark x1="82125" y1="61154" x2="82125" y2="61154"/>
                            <a14:foregroundMark x1="77500" y1="57500" x2="81250" y2="61346"/>
                            <a14:foregroundMark x1="85375" y1="60577" x2="87500" y2="60192"/>
                          </a14:backgroundRemoval>
                        </a14:imgEffect>
                      </a14:imgLayer>
                    </a14:imgProps>
                  </a:ext>
                </a:extLst>
              </a:blip>
              <a:srcRect l="34880" t="52583" r="10310" b="9293"/>
              <a:stretch/>
            </p:blipFill>
            <p:spPr>
              <a:xfrm>
                <a:off x="119336" y="4448471"/>
                <a:ext cx="4176464" cy="1888280"/>
              </a:xfrm>
              <a:prstGeom prst="rect">
                <a:avLst/>
              </a:prstGeom>
            </p:spPr>
          </p:pic>
          <p:sp>
            <p:nvSpPr>
              <p:cNvPr id="31" name="TextBox 30">
                <a:extLst>
                  <a:ext uri="{FF2B5EF4-FFF2-40B4-BE49-F238E27FC236}">
                    <a16:creationId xmlns:a16="http://schemas.microsoft.com/office/drawing/2014/main" id="{C8C53B4F-31A8-4C07-9600-0BCDB439D15E}"/>
                  </a:ext>
                </a:extLst>
              </p:cNvPr>
              <p:cNvSpPr txBox="1"/>
              <p:nvPr/>
            </p:nvSpPr>
            <p:spPr>
              <a:xfrm>
                <a:off x="767408" y="4059659"/>
                <a:ext cx="27363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BCA3DF"/>
                    </a:solidFill>
                    <a:effectLst/>
                    <a:uLnTx/>
                    <a:uFillTx/>
                    <a:latin typeface="Trebuchet MS" panose="020B0603020202020204"/>
                    <a:ea typeface="+mn-ea"/>
                    <a:cs typeface="+mn-cs"/>
                  </a:rPr>
                  <a:t>compute nodes</a:t>
                </a:r>
              </a:p>
            </p:txBody>
          </p:sp>
          <p:cxnSp>
            <p:nvCxnSpPr>
              <p:cNvPr id="33" name="Straight Arrow Connector 32">
                <a:extLst>
                  <a:ext uri="{FF2B5EF4-FFF2-40B4-BE49-F238E27FC236}">
                    <a16:creationId xmlns:a16="http://schemas.microsoft.com/office/drawing/2014/main" id="{916CB6AA-DBB8-4DC3-8740-24D034C76291}"/>
                  </a:ext>
                </a:extLst>
              </p:cNvPr>
              <p:cNvCxnSpPr/>
              <p:nvPr/>
            </p:nvCxnSpPr>
            <p:spPr>
              <a:xfrm>
                <a:off x="3273123" y="5518674"/>
                <a:ext cx="1022677" cy="0"/>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0115582-E12D-4822-B9F9-401FC1AF22F3}"/>
                  </a:ext>
                </a:extLst>
              </p:cNvPr>
              <p:cNvSpPr txBox="1"/>
              <p:nvPr/>
            </p:nvSpPr>
            <p:spPr>
              <a:xfrm>
                <a:off x="4413184" y="4063244"/>
                <a:ext cx="3339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BCA3DF"/>
                    </a:solidFill>
                    <a:effectLst/>
                    <a:uLnTx/>
                    <a:uFillTx/>
                    <a:latin typeface="Trebuchet MS" panose="020B0603020202020204"/>
                    <a:ea typeface="+mn-ea"/>
                    <a:cs typeface="+mn-cs"/>
                  </a:rPr>
                  <a:t>shared data storage (disk)</a:t>
                </a:r>
              </a:p>
            </p:txBody>
          </p:sp>
          <p:grpSp>
            <p:nvGrpSpPr>
              <p:cNvPr id="38" name="Group 37">
                <a:extLst>
                  <a:ext uri="{FF2B5EF4-FFF2-40B4-BE49-F238E27FC236}">
                    <a16:creationId xmlns:a16="http://schemas.microsoft.com/office/drawing/2014/main" id="{4E6631AF-3AD9-417D-A91A-7B209AD8791E}"/>
                  </a:ext>
                </a:extLst>
              </p:cNvPr>
              <p:cNvGrpSpPr/>
              <p:nvPr/>
            </p:nvGrpSpPr>
            <p:grpSpPr>
              <a:xfrm>
                <a:off x="4421826" y="4432576"/>
                <a:ext cx="2845304" cy="1761689"/>
                <a:chOff x="4304442" y="4432576"/>
                <a:chExt cx="2845304" cy="1761689"/>
              </a:xfrm>
            </p:grpSpPr>
            <p:grpSp>
              <p:nvGrpSpPr>
                <p:cNvPr id="34" name="Group 33">
                  <a:extLst>
                    <a:ext uri="{FF2B5EF4-FFF2-40B4-BE49-F238E27FC236}">
                      <a16:creationId xmlns:a16="http://schemas.microsoft.com/office/drawing/2014/main" id="{3BC36A4F-CEDC-4E94-B636-A78C1F05F356}"/>
                    </a:ext>
                  </a:extLst>
                </p:cNvPr>
                <p:cNvGrpSpPr/>
                <p:nvPr/>
              </p:nvGrpSpPr>
              <p:grpSpPr>
                <a:xfrm>
                  <a:off x="4446770" y="4757338"/>
                  <a:ext cx="720080" cy="1191942"/>
                  <a:chOff x="4727848" y="4828221"/>
                  <a:chExt cx="720080" cy="1191942"/>
                </a:xfrm>
              </p:grpSpPr>
              <p:sp>
                <p:nvSpPr>
                  <p:cNvPr id="27" name="Cylinder 26">
                    <a:extLst>
                      <a:ext uri="{FF2B5EF4-FFF2-40B4-BE49-F238E27FC236}">
                        <a16:creationId xmlns:a16="http://schemas.microsoft.com/office/drawing/2014/main" id="{01978B2B-44E7-4EEF-9B71-083A0E5AD342}"/>
                      </a:ext>
                    </a:extLst>
                  </p:cNvPr>
                  <p:cNvSpPr/>
                  <p:nvPr/>
                </p:nvSpPr>
                <p:spPr>
                  <a:xfrm>
                    <a:off x="4727848" y="5534472"/>
                    <a:ext cx="720080" cy="485691"/>
                  </a:xfrm>
                  <a:prstGeom prst="can">
                    <a:avLst/>
                  </a:prstGeom>
                  <a:solidFill>
                    <a:srgbClr val="BCA3D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BCA3DF"/>
                      </a:solidFill>
                      <a:effectLst/>
                      <a:uLnTx/>
                      <a:uFillTx/>
                      <a:latin typeface="Trebuchet MS" panose="020B0603020202020204"/>
                      <a:ea typeface="+mn-ea"/>
                      <a:cs typeface="+mn-cs"/>
                    </a:endParaRPr>
                  </a:p>
                </p:txBody>
              </p:sp>
              <p:sp>
                <p:nvSpPr>
                  <p:cNvPr id="40" name="Cylinder 39">
                    <a:extLst>
                      <a:ext uri="{FF2B5EF4-FFF2-40B4-BE49-F238E27FC236}">
                        <a16:creationId xmlns:a16="http://schemas.microsoft.com/office/drawing/2014/main" id="{74A7C5A0-9C93-42B6-A278-325E847D7959}"/>
                      </a:ext>
                    </a:extLst>
                  </p:cNvPr>
                  <p:cNvSpPr/>
                  <p:nvPr/>
                </p:nvSpPr>
                <p:spPr>
                  <a:xfrm>
                    <a:off x="4727848" y="5187325"/>
                    <a:ext cx="720080" cy="485691"/>
                  </a:xfrm>
                  <a:prstGeom prst="can">
                    <a:avLst/>
                  </a:prstGeom>
                  <a:solidFill>
                    <a:srgbClr val="BCA3D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BCA3DF"/>
                      </a:solidFill>
                      <a:effectLst/>
                      <a:uLnTx/>
                      <a:uFillTx/>
                      <a:latin typeface="Trebuchet MS" panose="020B0603020202020204"/>
                      <a:ea typeface="+mn-ea"/>
                      <a:cs typeface="+mn-cs"/>
                    </a:endParaRPr>
                  </a:p>
                </p:txBody>
              </p:sp>
              <p:sp>
                <p:nvSpPr>
                  <p:cNvPr id="41" name="Cylinder 40">
                    <a:extLst>
                      <a:ext uri="{FF2B5EF4-FFF2-40B4-BE49-F238E27FC236}">
                        <a16:creationId xmlns:a16="http://schemas.microsoft.com/office/drawing/2014/main" id="{E0A11737-9DE0-4EB0-935E-10F37E5540A0}"/>
                      </a:ext>
                    </a:extLst>
                  </p:cNvPr>
                  <p:cNvSpPr/>
                  <p:nvPr/>
                </p:nvSpPr>
                <p:spPr>
                  <a:xfrm>
                    <a:off x="4727848" y="4828221"/>
                    <a:ext cx="720080" cy="485691"/>
                  </a:xfrm>
                  <a:prstGeom prst="can">
                    <a:avLst/>
                  </a:prstGeom>
                  <a:solidFill>
                    <a:srgbClr val="BCA3D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BCA3DF"/>
                      </a:solidFill>
                      <a:effectLst/>
                      <a:uLnTx/>
                      <a:uFillTx/>
                      <a:latin typeface="Trebuchet MS" panose="020B0603020202020204"/>
                      <a:ea typeface="+mn-ea"/>
                      <a:cs typeface="+mn-cs"/>
                    </a:endParaRPr>
                  </a:p>
                </p:txBody>
              </p:sp>
            </p:grpSp>
            <p:grpSp>
              <p:nvGrpSpPr>
                <p:cNvPr id="43" name="Group 42">
                  <a:extLst>
                    <a:ext uri="{FF2B5EF4-FFF2-40B4-BE49-F238E27FC236}">
                      <a16:creationId xmlns:a16="http://schemas.microsoft.com/office/drawing/2014/main" id="{1F7E4F7A-BC42-4303-83F7-ADD5309C31D9}"/>
                    </a:ext>
                  </a:extLst>
                </p:cNvPr>
                <p:cNvGrpSpPr/>
                <p:nvPr/>
              </p:nvGrpSpPr>
              <p:grpSpPr>
                <a:xfrm>
                  <a:off x="5367054" y="4744763"/>
                  <a:ext cx="720080" cy="1191942"/>
                  <a:chOff x="4727848" y="4828221"/>
                  <a:chExt cx="720080" cy="1191942"/>
                </a:xfrm>
              </p:grpSpPr>
              <p:sp>
                <p:nvSpPr>
                  <p:cNvPr id="44" name="Cylinder 43">
                    <a:extLst>
                      <a:ext uri="{FF2B5EF4-FFF2-40B4-BE49-F238E27FC236}">
                        <a16:creationId xmlns:a16="http://schemas.microsoft.com/office/drawing/2014/main" id="{583580AF-5787-47B0-B562-EE34B1019273}"/>
                      </a:ext>
                    </a:extLst>
                  </p:cNvPr>
                  <p:cNvSpPr/>
                  <p:nvPr/>
                </p:nvSpPr>
                <p:spPr>
                  <a:xfrm>
                    <a:off x="4727848" y="5534472"/>
                    <a:ext cx="720080" cy="485691"/>
                  </a:xfrm>
                  <a:prstGeom prst="can">
                    <a:avLst/>
                  </a:prstGeom>
                  <a:solidFill>
                    <a:srgbClr val="BCA3D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BCA3DF"/>
                      </a:solidFill>
                      <a:effectLst/>
                      <a:uLnTx/>
                      <a:uFillTx/>
                      <a:latin typeface="Trebuchet MS" panose="020B0603020202020204"/>
                      <a:ea typeface="+mn-ea"/>
                      <a:cs typeface="+mn-cs"/>
                    </a:endParaRPr>
                  </a:p>
                </p:txBody>
              </p:sp>
              <p:sp>
                <p:nvSpPr>
                  <p:cNvPr id="45" name="Cylinder 44">
                    <a:extLst>
                      <a:ext uri="{FF2B5EF4-FFF2-40B4-BE49-F238E27FC236}">
                        <a16:creationId xmlns:a16="http://schemas.microsoft.com/office/drawing/2014/main" id="{1E30631A-86FE-438B-9D90-35771A9D606B}"/>
                      </a:ext>
                    </a:extLst>
                  </p:cNvPr>
                  <p:cNvSpPr/>
                  <p:nvPr/>
                </p:nvSpPr>
                <p:spPr>
                  <a:xfrm>
                    <a:off x="4727848" y="5187325"/>
                    <a:ext cx="720080" cy="485691"/>
                  </a:xfrm>
                  <a:prstGeom prst="can">
                    <a:avLst/>
                  </a:prstGeom>
                  <a:solidFill>
                    <a:srgbClr val="BCA3D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BCA3DF"/>
                      </a:solidFill>
                      <a:effectLst/>
                      <a:uLnTx/>
                      <a:uFillTx/>
                      <a:latin typeface="Trebuchet MS" panose="020B0603020202020204"/>
                      <a:ea typeface="+mn-ea"/>
                      <a:cs typeface="+mn-cs"/>
                    </a:endParaRPr>
                  </a:p>
                </p:txBody>
              </p:sp>
              <p:sp>
                <p:nvSpPr>
                  <p:cNvPr id="46" name="Cylinder 45">
                    <a:extLst>
                      <a:ext uri="{FF2B5EF4-FFF2-40B4-BE49-F238E27FC236}">
                        <a16:creationId xmlns:a16="http://schemas.microsoft.com/office/drawing/2014/main" id="{B6257132-B063-464C-B2F0-E93F7779DA42}"/>
                      </a:ext>
                    </a:extLst>
                  </p:cNvPr>
                  <p:cNvSpPr/>
                  <p:nvPr/>
                </p:nvSpPr>
                <p:spPr>
                  <a:xfrm>
                    <a:off x="4727848" y="4828221"/>
                    <a:ext cx="720080" cy="485691"/>
                  </a:xfrm>
                  <a:prstGeom prst="can">
                    <a:avLst/>
                  </a:prstGeom>
                  <a:solidFill>
                    <a:srgbClr val="BCA3D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BCA3DF"/>
                      </a:solidFill>
                      <a:effectLst/>
                      <a:uLnTx/>
                      <a:uFillTx/>
                      <a:latin typeface="Trebuchet MS" panose="020B0603020202020204"/>
                      <a:ea typeface="+mn-ea"/>
                      <a:cs typeface="+mn-cs"/>
                    </a:endParaRPr>
                  </a:p>
                </p:txBody>
              </p:sp>
            </p:grpSp>
            <p:grpSp>
              <p:nvGrpSpPr>
                <p:cNvPr id="47" name="Group 46">
                  <a:extLst>
                    <a:ext uri="{FF2B5EF4-FFF2-40B4-BE49-F238E27FC236}">
                      <a16:creationId xmlns:a16="http://schemas.microsoft.com/office/drawing/2014/main" id="{31A1B54C-D911-472D-A251-8DD38697D32C}"/>
                    </a:ext>
                  </a:extLst>
                </p:cNvPr>
                <p:cNvGrpSpPr/>
                <p:nvPr/>
              </p:nvGrpSpPr>
              <p:grpSpPr>
                <a:xfrm>
                  <a:off x="6285886" y="4757244"/>
                  <a:ext cx="720080" cy="1191942"/>
                  <a:chOff x="4727848" y="4828221"/>
                  <a:chExt cx="720080" cy="1191942"/>
                </a:xfrm>
              </p:grpSpPr>
              <p:sp>
                <p:nvSpPr>
                  <p:cNvPr id="48" name="Cylinder 47">
                    <a:extLst>
                      <a:ext uri="{FF2B5EF4-FFF2-40B4-BE49-F238E27FC236}">
                        <a16:creationId xmlns:a16="http://schemas.microsoft.com/office/drawing/2014/main" id="{BD15E921-79AC-486C-99B7-E40643F3CCA0}"/>
                      </a:ext>
                    </a:extLst>
                  </p:cNvPr>
                  <p:cNvSpPr/>
                  <p:nvPr/>
                </p:nvSpPr>
                <p:spPr>
                  <a:xfrm>
                    <a:off x="4727848" y="5534472"/>
                    <a:ext cx="720080" cy="485691"/>
                  </a:xfrm>
                  <a:prstGeom prst="can">
                    <a:avLst/>
                  </a:prstGeom>
                  <a:solidFill>
                    <a:srgbClr val="BCA3D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BCA3DF"/>
                      </a:solidFill>
                      <a:effectLst/>
                      <a:uLnTx/>
                      <a:uFillTx/>
                      <a:latin typeface="Trebuchet MS" panose="020B0603020202020204"/>
                      <a:ea typeface="+mn-ea"/>
                      <a:cs typeface="+mn-cs"/>
                    </a:endParaRPr>
                  </a:p>
                </p:txBody>
              </p:sp>
              <p:sp>
                <p:nvSpPr>
                  <p:cNvPr id="49" name="Cylinder 48">
                    <a:extLst>
                      <a:ext uri="{FF2B5EF4-FFF2-40B4-BE49-F238E27FC236}">
                        <a16:creationId xmlns:a16="http://schemas.microsoft.com/office/drawing/2014/main" id="{E2271CE6-7E03-4002-BD4B-2F4D4C7AA86A}"/>
                      </a:ext>
                    </a:extLst>
                  </p:cNvPr>
                  <p:cNvSpPr/>
                  <p:nvPr/>
                </p:nvSpPr>
                <p:spPr>
                  <a:xfrm>
                    <a:off x="4727848" y="5187325"/>
                    <a:ext cx="720080" cy="485691"/>
                  </a:xfrm>
                  <a:prstGeom prst="can">
                    <a:avLst/>
                  </a:prstGeom>
                  <a:solidFill>
                    <a:srgbClr val="BCA3D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BCA3DF"/>
                      </a:solidFill>
                      <a:effectLst/>
                      <a:uLnTx/>
                      <a:uFillTx/>
                      <a:latin typeface="Trebuchet MS" panose="020B0603020202020204"/>
                      <a:ea typeface="+mn-ea"/>
                      <a:cs typeface="+mn-cs"/>
                    </a:endParaRPr>
                  </a:p>
                </p:txBody>
              </p:sp>
              <p:sp>
                <p:nvSpPr>
                  <p:cNvPr id="50" name="Cylinder 49">
                    <a:extLst>
                      <a:ext uri="{FF2B5EF4-FFF2-40B4-BE49-F238E27FC236}">
                        <a16:creationId xmlns:a16="http://schemas.microsoft.com/office/drawing/2014/main" id="{1EE440E2-6BB8-42A2-B8A5-8B1D1CA6AEDD}"/>
                      </a:ext>
                    </a:extLst>
                  </p:cNvPr>
                  <p:cNvSpPr/>
                  <p:nvPr/>
                </p:nvSpPr>
                <p:spPr>
                  <a:xfrm>
                    <a:off x="4727848" y="4828221"/>
                    <a:ext cx="720080" cy="485691"/>
                  </a:xfrm>
                  <a:prstGeom prst="can">
                    <a:avLst/>
                  </a:prstGeom>
                  <a:solidFill>
                    <a:srgbClr val="BCA3D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BCA3DF"/>
                      </a:solidFill>
                      <a:effectLst/>
                      <a:uLnTx/>
                      <a:uFillTx/>
                      <a:latin typeface="Trebuchet MS" panose="020B0603020202020204"/>
                      <a:ea typeface="+mn-ea"/>
                      <a:cs typeface="+mn-cs"/>
                    </a:endParaRPr>
                  </a:p>
                </p:txBody>
              </p:sp>
            </p:grpSp>
            <p:sp>
              <p:nvSpPr>
                <p:cNvPr id="52" name="Rectangle: Rounded Corners 51">
                  <a:extLst>
                    <a:ext uri="{FF2B5EF4-FFF2-40B4-BE49-F238E27FC236}">
                      <a16:creationId xmlns:a16="http://schemas.microsoft.com/office/drawing/2014/main" id="{D0F508AB-8F87-4513-9C2D-7F890F242E77}"/>
                    </a:ext>
                  </a:extLst>
                </p:cNvPr>
                <p:cNvSpPr/>
                <p:nvPr/>
              </p:nvSpPr>
              <p:spPr>
                <a:xfrm>
                  <a:off x="4304442" y="4432576"/>
                  <a:ext cx="2845304" cy="1761689"/>
                </a:xfrm>
                <a:prstGeom prst="roundRect">
                  <a:avLst/>
                </a:prstGeom>
                <a:noFill/>
                <a:ln>
                  <a:solidFill>
                    <a:srgbClr val="BCA3D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grpSp>
          <p:nvGrpSpPr>
            <p:cNvPr id="54" name="Group 53">
              <a:extLst>
                <a:ext uri="{FF2B5EF4-FFF2-40B4-BE49-F238E27FC236}">
                  <a16:creationId xmlns:a16="http://schemas.microsoft.com/office/drawing/2014/main" id="{13FAD4A8-27F1-4060-8463-7FD5CDA178F8}"/>
                </a:ext>
              </a:extLst>
            </p:cNvPr>
            <p:cNvGrpSpPr/>
            <p:nvPr/>
          </p:nvGrpSpPr>
          <p:grpSpPr>
            <a:xfrm>
              <a:off x="216589" y="4999539"/>
              <a:ext cx="5844267" cy="1761689"/>
              <a:chOff x="85769" y="4461537"/>
              <a:chExt cx="5844267" cy="1761689"/>
            </a:xfrm>
          </p:grpSpPr>
          <p:sp>
            <p:nvSpPr>
              <p:cNvPr id="32" name="TextBox 31">
                <a:extLst>
                  <a:ext uri="{FF2B5EF4-FFF2-40B4-BE49-F238E27FC236}">
                    <a16:creationId xmlns:a16="http://schemas.microsoft.com/office/drawing/2014/main" id="{B96748AD-7147-4A70-B446-24F194F01182}"/>
                  </a:ext>
                </a:extLst>
              </p:cNvPr>
              <p:cNvSpPr txBox="1"/>
              <p:nvPr/>
            </p:nvSpPr>
            <p:spPr>
              <a:xfrm>
                <a:off x="3193732" y="4931876"/>
                <a:ext cx="27363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BCA3DF"/>
                    </a:solidFill>
                    <a:effectLst/>
                    <a:uLnTx/>
                    <a:uFillTx/>
                    <a:latin typeface="Trebuchet MS" panose="020B0603020202020204"/>
                    <a:ea typeface="+mn-ea"/>
                    <a:cs typeface="+mn-cs"/>
                  </a:rPr>
                  <a:t>cores</a:t>
                </a:r>
              </a:p>
            </p:txBody>
          </p:sp>
          <p:sp>
            <p:nvSpPr>
              <p:cNvPr id="37" name="Rectangle: Rounded Corners 36">
                <a:extLst>
                  <a:ext uri="{FF2B5EF4-FFF2-40B4-BE49-F238E27FC236}">
                    <a16:creationId xmlns:a16="http://schemas.microsoft.com/office/drawing/2014/main" id="{34B5BFE2-C1C5-460A-A8FD-8C702B64EC6A}"/>
                  </a:ext>
                </a:extLst>
              </p:cNvPr>
              <p:cNvSpPr/>
              <p:nvPr/>
            </p:nvSpPr>
            <p:spPr>
              <a:xfrm>
                <a:off x="85769" y="4461537"/>
                <a:ext cx="2845304" cy="1761689"/>
              </a:xfrm>
              <a:prstGeom prst="roundRect">
                <a:avLst/>
              </a:prstGeom>
              <a:noFill/>
              <a:ln>
                <a:solidFill>
                  <a:srgbClr val="BCA3D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grpSp>
      </p:grpSp>
      <p:pic>
        <p:nvPicPr>
          <p:cNvPr id="4" name="Picture 3">
            <a:extLst>
              <a:ext uri="{FF2B5EF4-FFF2-40B4-BE49-F238E27FC236}">
                <a16:creationId xmlns:a16="http://schemas.microsoft.com/office/drawing/2014/main" id="{03E7A680-41CC-4850-AE38-36BCCC25AF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23120" y="4924300"/>
            <a:ext cx="1340832" cy="1335974"/>
          </a:xfrm>
          <a:prstGeom prst="rect">
            <a:avLst/>
          </a:prstGeom>
        </p:spPr>
      </p:pic>
      <p:sp>
        <p:nvSpPr>
          <p:cNvPr id="5" name="Rectangle 4">
            <a:extLst>
              <a:ext uri="{FF2B5EF4-FFF2-40B4-BE49-F238E27FC236}">
                <a16:creationId xmlns:a16="http://schemas.microsoft.com/office/drawing/2014/main" id="{329BF519-CCDD-42D7-9AE4-70A746D30F70}"/>
              </a:ext>
            </a:extLst>
          </p:cNvPr>
          <p:cNvSpPr/>
          <p:nvPr/>
        </p:nvSpPr>
        <p:spPr>
          <a:xfrm>
            <a:off x="1006457" y="5343791"/>
            <a:ext cx="1129672" cy="496992"/>
          </a:xfrm>
          <a:prstGeom prst="rect">
            <a:avLst/>
          </a:prstGeom>
          <a:solidFill>
            <a:srgbClr val="D8C9E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t>analysis</a:t>
            </a:r>
          </a:p>
        </p:txBody>
      </p:sp>
      <p:sp>
        <p:nvSpPr>
          <p:cNvPr id="15" name="Arrow: Curved Down 14">
            <a:extLst>
              <a:ext uri="{FF2B5EF4-FFF2-40B4-BE49-F238E27FC236}">
                <a16:creationId xmlns:a16="http://schemas.microsoft.com/office/drawing/2014/main" id="{E6D48B31-0992-4CCC-82EE-7FB5F25C20C4}"/>
              </a:ext>
            </a:extLst>
          </p:cNvPr>
          <p:cNvSpPr/>
          <p:nvPr/>
        </p:nvSpPr>
        <p:spPr>
          <a:xfrm flipH="1">
            <a:off x="1756019" y="4504634"/>
            <a:ext cx="2992730" cy="721633"/>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707173"/>
              </a:solidFill>
              <a:effectLst/>
              <a:uLnTx/>
              <a:uFillTx/>
              <a:latin typeface="Trebuchet MS" panose="020B0603020202020204"/>
              <a:ea typeface="+mn-ea"/>
              <a:cs typeface="+mn-cs"/>
            </a:endParaRPr>
          </a:p>
        </p:txBody>
      </p:sp>
      <p:sp>
        <p:nvSpPr>
          <p:cNvPr id="53" name="Arrow: Curved Down 52">
            <a:extLst>
              <a:ext uri="{FF2B5EF4-FFF2-40B4-BE49-F238E27FC236}">
                <a16:creationId xmlns:a16="http://schemas.microsoft.com/office/drawing/2014/main" id="{F9FC6E39-FEF9-4292-B139-D68A7CE80A83}"/>
              </a:ext>
            </a:extLst>
          </p:cNvPr>
          <p:cNvSpPr/>
          <p:nvPr/>
        </p:nvSpPr>
        <p:spPr>
          <a:xfrm flipV="1">
            <a:off x="1847487" y="6029199"/>
            <a:ext cx="2992730" cy="721633"/>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707173"/>
              </a:solidFill>
              <a:effectLst/>
              <a:uLnTx/>
              <a:uFillTx/>
              <a:latin typeface="Trebuchet MS" panose="020B0603020202020204"/>
              <a:ea typeface="+mn-ea"/>
              <a:cs typeface="+mn-cs"/>
            </a:endParaRPr>
          </a:p>
        </p:txBody>
      </p:sp>
      <p:pic>
        <p:nvPicPr>
          <p:cNvPr id="18" name="Picture 17">
            <a:extLst>
              <a:ext uri="{FF2B5EF4-FFF2-40B4-BE49-F238E27FC236}">
                <a16:creationId xmlns:a16="http://schemas.microsoft.com/office/drawing/2014/main" id="{305B341F-CB3F-461E-8A8A-91A72386AE4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32714" y="4924300"/>
            <a:ext cx="1343225" cy="1343225"/>
          </a:xfrm>
          <a:prstGeom prst="rect">
            <a:avLst/>
          </a:prstGeom>
        </p:spPr>
      </p:pic>
      <p:pic>
        <p:nvPicPr>
          <p:cNvPr id="20" name="Picture 19">
            <a:extLst>
              <a:ext uri="{FF2B5EF4-FFF2-40B4-BE49-F238E27FC236}">
                <a16:creationId xmlns:a16="http://schemas.microsoft.com/office/drawing/2014/main" id="{0E7A7C8E-521D-4389-8570-B220FBE48B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74691" y="4923936"/>
            <a:ext cx="4763431" cy="1364525"/>
          </a:xfrm>
          <a:prstGeom prst="rect">
            <a:avLst/>
          </a:prstGeom>
        </p:spPr>
      </p:pic>
    </p:spTree>
    <p:extLst>
      <p:ext uri="{BB962C8B-B14F-4D97-AF65-F5344CB8AC3E}">
        <p14:creationId xmlns:p14="http://schemas.microsoft.com/office/powerpoint/2010/main" val="12773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5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GB" dirty="0"/>
              <a:t>SLURM commands</a:t>
            </a:r>
            <a:endParaRPr lang="en-US" dirty="0"/>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normAutofit/>
          </a:bodyPr>
          <a:lstStyle/>
          <a:p>
            <a:pPr marL="342900" indent="-342900"/>
            <a:r>
              <a:rPr lang="en-US" b="0" dirty="0"/>
              <a:t>Check your jobs in the queue</a:t>
            </a:r>
            <a:r>
              <a:rPr lang="en-US" dirty="0"/>
              <a:t/>
            </a:r>
            <a:br>
              <a:rPr lang="en-US" dirty="0"/>
            </a:br>
            <a:r>
              <a:rPr lang="en-US" i="1" dirty="0" err="1"/>
              <a:t>squeue</a:t>
            </a:r>
            <a:r>
              <a:rPr lang="en-US" i="1" dirty="0"/>
              <a:t> –u username</a:t>
            </a:r>
          </a:p>
          <a:p>
            <a:pPr marL="342900" indent="-342900"/>
            <a:r>
              <a:rPr lang="en-US" b="0" dirty="0"/>
              <a:t>Get overall info for all the partitions</a:t>
            </a:r>
            <a:br>
              <a:rPr lang="en-US" b="0" dirty="0"/>
            </a:br>
            <a:r>
              <a:rPr lang="en-US" i="1" dirty="0" err="1"/>
              <a:t>sinfo</a:t>
            </a:r>
            <a:endParaRPr lang="en-US" i="1" dirty="0"/>
          </a:p>
          <a:p>
            <a:pPr marL="342900" indent="-342900"/>
            <a:r>
              <a:rPr lang="en-US" b="0" dirty="0"/>
              <a:t>Submit a batch script/job(only for </a:t>
            </a:r>
            <a:r>
              <a:rPr lang="en-US" b="0" dirty="0" err="1"/>
              <a:t>cpu</a:t>
            </a:r>
            <a:r>
              <a:rPr lang="en-US" b="0" dirty="0"/>
              <a:t>/</a:t>
            </a:r>
            <a:r>
              <a:rPr lang="en-US" b="0" dirty="0" err="1"/>
              <a:t>gpu</a:t>
            </a:r>
            <a:r>
              <a:rPr lang="en-US" b="0" dirty="0"/>
              <a:t>/</a:t>
            </a:r>
            <a:r>
              <a:rPr lang="en-US" b="0" dirty="0" err="1"/>
              <a:t>hmem</a:t>
            </a:r>
            <a:r>
              <a:rPr lang="en-US" b="0" dirty="0"/>
              <a:t> partitions)</a:t>
            </a:r>
            <a:r>
              <a:rPr lang="en-US" dirty="0"/>
              <a:t/>
            </a:r>
            <a:br>
              <a:rPr lang="en-US" dirty="0"/>
            </a:br>
            <a:r>
              <a:rPr lang="en-US" i="1" dirty="0" err="1"/>
              <a:t>sbatch</a:t>
            </a:r>
            <a:r>
              <a:rPr lang="en-US" i="1" dirty="0"/>
              <a:t> script.sh</a:t>
            </a:r>
          </a:p>
          <a:p>
            <a:pPr marL="342900" indent="-342900"/>
            <a:r>
              <a:rPr lang="en-US" b="0" dirty="0"/>
              <a:t>Start an interactive job</a:t>
            </a:r>
            <a:br>
              <a:rPr lang="en-US" b="0" dirty="0"/>
            </a:br>
            <a:r>
              <a:rPr lang="en-US" i="1" dirty="0" err="1"/>
              <a:t>srun</a:t>
            </a:r>
            <a:r>
              <a:rPr lang="en-US" i="1" dirty="0"/>
              <a:t> –p int –t 00:10:00 --</a:t>
            </a:r>
            <a:r>
              <a:rPr lang="en-US" i="1" dirty="0" err="1"/>
              <a:t>pty</a:t>
            </a:r>
            <a:r>
              <a:rPr lang="en-US" i="1" dirty="0"/>
              <a:t> bash</a:t>
            </a:r>
            <a:endParaRPr lang="en-US" dirty="0"/>
          </a:p>
          <a:p>
            <a:pPr marL="342900" indent="-342900"/>
            <a:endParaRPr lang="en-US" i="1" dirty="0"/>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30</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1014971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GB" dirty="0"/>
              <a:t>Exercise </a:t>
            </a:r>
            <a:r>
              <a:rPr lang="en-GB" dirty="0" smtClean="0"/>
              <a:t>4</a:t>
            </a:r>
            <a:endParaRPr lang="en-US" dirty="0"/>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normAutofit/>
          </a:bodyPr>
          <a:lstStyle/>
          <a:p>
            <a:pPr marL="342900" indent="-342900"/>
            <a:r>
              <a:rPr lang="en-US" b="0" dirty="0"/>
              <a:t>Copy the sbatch-example-new.sh from the training directory to your home folder</a:t>
            </a:r>
          </a:p>
          <a:p>
            <a:pPr marL="702900" lvl="2" indent="-342900"/>
            <a:r>
              <a:rPr lang="en-US" b="0" dirty="0"/>
              <a:t>cp /camp/apps/training/stardist/sbatch-example-new.sh $HOME/</a:t>
            </a:r>
          </a:p>
          <a:p>
            <a:pPr marL="342900" indent="-342900"/>
            <a:r>
              <a:rPr lang="en-US" b="0" dirty="0"/>
              <a:t>Modify it with following(you can edit the file via the OnDemand File explorer):</a:t>
            </a:r>
          </a:p>
          <a:p>
            <a:pPr marL="702900" lvl="2" indent="-342900"/>
            <a:r>
              <a:rPr lang="en-US" dirty="0"/>
              <a:t>Change the partition from </a:t>
            </a:r>
            <a:r>
              <a:rPr lang="en-US" dirty="0" err="1" smtClean="0"/>
              <a:t>ncpu</a:t>
            </a:r>
            <a:r>
              <a:rPr lang="en-US" dirty="0" smtClean="0"/>
              <a:t> </a:t>
            </a:r>
            <a:r>
              <a:rPr lang="en-US" dirty="0"/>
              <a:t>to </a:t>
            </a:r>
            <a:r>
              <a:rPr lang="en-US" dirty="0" err="1"/>
              <a:t>gpu</a:t>
            </a:r>
            <a:endParaRPr lang="en-US" dirty="0"/>
          </a:p>
          <a:p>
            <a:pPr marL="882900" lvl="3" indent="-342900"/>
            <a:r>
              <a:rPr lang="en-US" dirty="0"/>
              <a:t>#SBATCH –-</a:t>
            </a:r>
            <a:r>
              <a:rPr lang="en-US" dirty="0" smtClean="0"/>
              <a:t>partition=</a:t>
            </a:r>
            <a:r>
              <a:rPr lang="en-US" dirty="0" err="1" smtClean="0"/>
              <a:t>ncpu</a:t>
            </a:r>
            <a:endParaRPr lang="en-US" dirty="0"/>
          </a:p>
          <a:p>
            <a:pPr marL="702900" lvl="2" indent="-342900"/>
            <a:r>
              <a:rPr lang="en-US" b="0" dirty="0"/>
              <a:t>Comment out memory per </a:t>
            </a:r>
            <a:r>
              <a:rPr lang="en-US" b="0" dirty="0" err="1"/>
              <a:t>cpu</a:t>
            </a:r>
            <a:r>
              <a:rPr lang="en-US" b="0" dirty="0"/>
              <a:t>(add </a:t>
            </a:r>
            <a:r>
              <a:rPr lang="en-US" dirty="0"/>
              <a:t>another # to line beginning)</a:t>
            </a:r>
          </a:p>
          <a:p>
            <a:pPr marL="882900" lvl="3" indent="-342900"/>
            <a:r>
              <a:rPr lang="en-US" dirty="0"/>
              <a:t>##SBATCH –-mem-per-</a:t>
            </a:r>
            <a:r>
              <a:rPr lang="en-US" dirty="0" err="1"/>
              <a:t>cpu</a:t>
            </a:r>
            <a:r>
              <a:rPr lang="en-US" dirty="0"/>
              <a:t>=</a:t>
            </a:r>
          </a:p>
          <a:p>
            <a:pPr marL="343875" lvl="1" indent="-342900"/>
            <a:r>
              <a:rPr lang="en-US" b="0" dirty="0" smtClean="0"/>
              <a:t>Submit </a:t>
            </a:r>
            <a:r>
              <a:rPr lang="en-US" b="0" dirty="0"/>
              <a:t>the job with </a:t>
            </a:r>
            <a:r>
              <a:rPr lang="en-US" b="0" dirty="0" err="1"/>
              <a:t>sbatch</a:t>
            </a:r>
            <a:endParaRPr lang="en-US" dirty="0"/>
          </a:p>
          <a:p>
            <a:pPr marL="702900" lvl="2" indent="-342900"/>
            <a:r>
              <a:rPr lang="en-US" dirty="0" err="1"/>
              <a:t>s</a:t>
            </a:r>
            <a:r>
              <a:rPr lang="en-US" b="0" dirty="0" err="1"/>
              <a:t>batch</a:t>
            </a:r>
            <a:r>
              <a:rPr lang="en-US" b="0" dirty="0"/>
              <a:t> sbatch</a:t>
            </a:r>
            <a:r>
              <a:rPr lang="en-US" dirty="0"/>
              <a:t>-example-new.sh</a:t>
            </a:r>
            <a:endParaRPr lang="en-US" b="0" dirty="0"/>
          </a:p>
          <a:p>
            <a:pPr marL="343875" lvl="1" indent="-342900"/>
            <a:r>
              <a:rPr lang="en-US" dirty="0"/>
              <a:t>Check output with </a:t>
            </a:r>
            <a:r>
              <a:rPr lang="en-US" i="1" dirty="0"/>
              <a:t>cat</a:t>
            </a:r>
            <a:r>
              <a:rPr lang="en-US" dirty="0"/>
              <a:t> or </a:t>
            </a:r>
            <a:r>
              <a:rPr lang="en-US" i="1" dirty="0"/>
              <a:t>less</a:t>
            </a:r>
            <a:r>
              <a:rPr lang="en-US" b="1" i="1" dirty="0"/>
              <a:t>  </a:t>
            </a:r>
            <a:r>
              <a:rPr lang="en-US" dirty="0"/>
              <a:t>command</a:t>
            </a:r>
          </a:p>
          <a:p>
            <a:pPr marL="702900" lvl="2" indent="-342900"/>
            <a:r>
              <a:rPr lang="en-US" dirty="0"/>
              <a:t>cat </a:t>
            </a:r>
            <a:r>
              <a:rPr lang="en-US" dirty="0" err="1"/>
              <a:t>slurm</a:t>
            </a:r>
            <a:r>
              <a:rPr lang="en-US" dirty="0"/>
              <a:t>-&lt;</a:t>
            </a:r>
            <a:r>
              <a:rPr lang="en-US" dirty="0" err="1"/>
              <a:t>jobid</a:t>
            </a:r>
            <a:r>
              <a:rPr lang="en-US" dirty="0"/>
              <a:t>&gt;.out</a:t>
            </a:r>
            <a:r>
              <a:rPr lang="en-US" i="1" dirty="0"/>
              <a:t> </a:t>
            </a:r>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31</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66259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E05E-3A11-9044-92C5-71F265639CF0}"/>
              </a:ext>
            </a:extLst>
          </p:cNvPr>
          <p:cNvSpPr>
            <a:spLocks noGrp="1"/>
          </p:cNvSpPr>
          <p:nvPr>
            <p:ph type="title"/>
          </p:nvPr>
        </p:nvSpPr>
        <p:spPr/>
        <p:txBody>
          <a:bodyPr/>
          <a:lstStyle/>
          <a:p>
            <a:r>
              <a:rPr lang="en-US" dirty="0"/>
              <a:t>Nemo Overview</a:t>
            </a:r>
          </a:p>
        </p:txBody>
      </p:sp>
      <p:sp>
        <p:nvSpPr>
          <p:cNvPr id="3" name="Content Placeholder 2">
            <a:extLst>
              <a:ext uri="{FF2B5EF4-FFF2-40B4-BE49-F238E27FC236}">
                <a16:creationId xmlns:a16="http://schemas.microsoft.com/office/drawing/2014/main" id="{229C6FD6-13CD-6D48-979C-136CB06D7167}"/>
              </a:ext>
            </a:extLst>
          </p:cNvPr>
          <p:cNvSpPr>
            <a:spLocks noGrp="1"/>
          </p:cNvSpPr>
          <p:nvPr>
            <p:ph idx="1"/>
          </p:nvPr>
        </p:nvSpPr>
        <p:spPr/>
        <p:txBody>
          <a:bodyPr>
            <a:normAutofit fontScale="92500" lnSpcReduction="10000"/>
          </a:bodyPr>
          <a:lstStyle/>
          <a:p>
            <a:pPr marL="0" indent="0">
              <a:buNone/>
            </a:pPr>
            <a:r>
              <a:rPr lang="en-GB" dirty="0"/>
              <a:t>Nemo is currently composed of:</a:t>
            </a:r>
          </a:p>
          <a:p>
            <a:pPr marL="343875" lvl="1" indent="-342900"/>
            <a:r>
              <a:rPr lang="en-US" b="1" dirty="0" smtClean="0"/>
              <a:t>5 partitions which </a:t>
            </a:r>
            <a:r>
              <a:rPr lang="en-US" b="1" dirty="0"/>
              <a:t>will be publicly available soon(AMD based):</a:t>
            </a:r>
          </a:p>
          <a:p>
            <a:pPr marL="702900" lvl="2" indent="-342900"/>
            <a:r>
              <a:rPr lang="en-US" dirty="0" err="1"/>
              <a:t>ncpu</a:t>
            </a:r>
            <a:r>
              <a:rPr lang="en-US" dirty="0"/>
              <a:t>: 92 CPU nodes, 256 threads, 2TB </a:t>
            </a:r>
            <a:r>
              <a:rPr lang="en-US" dirty="0" smtClean="0"/>
              <a:t>RAM</a:t>
            </a:r>
          </a:p>
          <a:p>
            <a:pPr marL="702900" lvl="2" indent="-342900"/>
            <a:r>
              <a:rPr lang="en-US" dirty="0" err="1"/>
              <a:t>gpu</a:t>
            </a:r>
            <a:r>
              <a:rPr lang="en-US" dirty="0"/>
              <a:t> : 40 GPU nodes, 80 threads, 754GB RAM, 4x NVidia V100 GPGPU(32GB RAM)</a:t>
            </a:r>
          </a:p>
          <a:p>
            <a:pPr marL="702900" lvl="2" indent="-342900"/>
            <a:r>
              <a:rPr lang="en-US" dirty="0" err="1" smtClean="0"/>
              <a:t>nhmem</a:t>
            </a:r>
            <a:r>
              <a:rPr lang="en-US" dirty="0"/>
              <a:t>: 2 High Memory, 256 threads, 4TB RAM</a:t>
            </a:r>
          </a:p>
          <a:p>
            <a:pPr marL="702900" lvl="2" indent="-342900"/>
            <a:r>
              <a:rPr lang="en-US" dirty="0" err="1"/>
              <a:t>nint</a:t>
            </a:r>
            <a:r>
              <a:rPr lang="en-US" dirty="0"/>
              <a:t>: 4 Interactive nodes, 256 threads, 2TB </a:t>
            </a:r>
            <a:r>
              <a:rPr lang="en-US" dirty="0" smtClean="0"/>
              <a:t>RAM</a:t>
            </a:r>
          </a:p>
          <a:p>
            <a:pPr marL="702900" lvl="2" indent="-342900"/>
            <a:r>
              <a:rPr lang="en-US" dirty="0"/>
              <a:t>vis : 4 Visualization nodes, 48 threads, 376GB RAM, </a:t>
            </a:r>
            <a:r>
              <a:rPr lang="en-US" dirty="0" err="1"/>
              <a:t>Quadro</a:t>
            </a:r>
            <a:r>
              <a:rPr lang="en-US" dirty="0"/>
              <a:t> RTX 5000, only available with </a:t>
            </a:r>
            <a:r>
              <a:rPr lang="en-US" dirty="0" err="1" smtClean="0"/>
              <a:t>srun</a:t>
            </a:r>
            <a:r>
              <a:rPr lang="en-US" dirty="0" smtClean="0"/>
              <a:t>/</a:t>
            </a:r>
            <a:r>
              <a:rPr lang="en-US" dirty="0" err="1" smtClean="0"/>
              <a:t>salloc</a:t>
            </a:r>
            <a:endParaRPr lang="en-US" dirty="0"/>
          </a:p>
          <a:p>
            <a:pPr marL="0" indent="0">
              <a:buNone/>
            </a:pPr>
            <a:r>
              <a:rPr lang="en-US" dirty="0"/>
              <a:t>Any user can submit jobs to any queue but each queue has different constraints.</a:t>
            </a:r>
          </a:p>
          <a:p>
            <a:r>
              <a:rPr lang="en-GB" dirty="0"/>
              <a:t>Storage </a:t>
            </a:r>
          </a:p>
          <a:p>
            <a:pPr lvl="2"/>
            <a:r>
              <a:rPr lang="en-GB" dirty="0"/>
              <a:t>16+ PB GPFS Filesystem</a:t>
            </a:r>
          </a:p>
          <a:p>
            <a:r>
              <a:rPr lang="en-GB" dirty="0"/>
              <a:t>Networking to each compute and storage</a:t>
            </a:r>
          </a:p>
          <a:p>
            <a:pPr lvl="2"/>
            <a:r>
              <a:rPr lang="en-GB" dirty="0"/>
              <a:t>[200/100/56]Gb/s (NDR/HDR/FDR) </a:t>
            </a:r>
            <a:r>
              <a:rPr lang="en-GB" dirty="0" err="1"/>
              <a:t>Infiniband</a:t>
            </a:r>
            <a:r>
              <a:rPr lang="en-GB" dirty="0"/>
              <a:t> network</a:t>
            </a:r>
          </a:p>
          <a:p>
            <a:pPr lvl="2"/>
            <a:r>
              <a:rPr lang="en-GB" dirty="0"/>
              <a:t>40Gb/s Ethernet network </a:t>
            </a:r>
          </a:p>
          <a:p>
            <a:endParaRPr lang="en-US" dirty="0"/>
          </a:p>
        </p:txBody>
      </p:sp>
      <p:sp>
        <p:nvSpPr>
          <p:cNvPr id="4" name="Slide Number Placeholder 3">
            <a:extLst>
              <a:ext uri="{FF2B5EF4-FFF2-40B4-BE49-F238E27FC236}">
                <a16:creationId xmlns:a16="http://schemas.microsoft.com/office/drawing/2014/main" id="{53AF8FC4-03E0-4348-87B8-216C160F133B}"/>
              </a:ext>
            </a:extLst>
          </p:cNvPr>
          <p:cNvSpPr>
            <a:spLocks noGrp="1"/>
          </p:cNvSpPr>
          <p:nvPr>
            <p:ph type="sldNum" sz="quarter" idx="12"/>
          </p:nvPr>
        </p:nvSpPr>
        <p:spPr/>
        <p:txBody>
          <a:bodyPr/>
          <a:lstStyle/>
          <a:p>
            <a:fld id="{D19B3434-7E09-465F-A694-A86E7D543F5E}" type="slidenum">
              <a:rPr lang="en-GB" smtClean="0"/>
              <a:pPr/>
              <a:t>4</a:t>
            </a:fld>
            <a:endParaRPr lang="en-GB" dirty="0"/>
          </a:p>
        </p:txBody>
      </p:sp>
    </p:spTree>
    <p:extLst>
      <p:ext uri="{BB962C8B-B14F-4D97-AF65-F5344CB8AC3E}">
        <p14:creationId xmlns:p14="http://schemas.microsoft.com/office/powerpoint/2010/main" val="1618975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03AF5-1184-3C43-9EC0-CFE399C08410}"/>
              </a:ext>
            </a:extLst>
          </p:cNvPr>
          <p:cNvSpPr>
            <a:spLocks noGrp="1"/>
          </p:cNvSpPr>
          <p:nvPr>
            <p:ph type="title"/>
          </p:nvPr>
        </p:nvSpPr>
        <p:spPr/>
        <p:txBody>
          <a:bodyPr/>
          <a:lstStyle/>
          <a:p>
            <a:r>
              <a:rPr lang="en-US" dirty="0"/>
              <a:t>Nemo Access</a:t>
            </a:r>
          </a:p>
        </p:txBody>
      </p:sp>
      <p:sp>
        <p:nvSpPr>
          <p:cNvPr id="3" name="Content Placeholder 2">
            <a:extLst>
              <a:ext uri="{FF2B5EF4-FFF2-40B4-BE49-F238E27FC236}">
                <a16:creationId xmlns:a16="http://schemas.microsoft.com/office/drawing/2014/main" id="{11711624-0857-D24D-9954-162995A820BA}"/>
              </a:ext>
            </a:extLst>
          </p:cNvPr>
          <p:cNvSpPr>
            <a:spLocks noGrp="1"/>
          </p:cNvSpPr>
          <p:nvPr>
            <p:ph idx="1"/>
          </p:nvPr>
        </p:nvSpPr>
        <p:spPr/>
        <p:txBody>
          <a:bodyPr>
            <a:normAutofit/>
          </a:bodyPr>
          <a:lstStyle/>
          <a:p>
            <a:r>
              <a:rPr lang="en-US" dirty="0"/>
              <a:t>OnDemand</a:t>
            </a:r>
          </a:p>
          <a:p>
            <a:pPr lvl="2"/>
            <a:r>
              <a:rPr lang="en-GB" dirty="0"/>
              <a:t>In your browser go to </a:t>
            </a:r>
            <a:r>
              <a:rPr lang="en-GB" dirty="0">
                <a:hlinkClick r:id="rId2"/>
              </a:rPr>
              <a:t>https://ondemand.nemo.thecrick.org</a:t>
            </a:r>
            <a:r>
              <a:rPr lang="en-GB" dirty="0"/>
              <a:t> </a:t>
            </a:r>
            <a:endParaRPr lang="en-GB" dirty="0" smtClean="0"/>
          </a:p>
          <a:p>
            <a:pPr lvl="1"/>
            <a:r>
              <a:rPr lang="en-US" dirty="0" smtClean="0"/>
              <a:t>SSH</a:t>
            </a:r>
            <a:endParaRPr lang="en-US" dirty="0"/>
          </a:p>
          <a:p>
            <a:pPr lvl="2"/>
            <a:r>
              <a:rPr lang="en-GB" dirty="0"/>
              <a:t>For Windows download and install </a:t>
            </a:r>
            <a:r>
              <a:rPr lang="en-GB" dirty="0" err="1"/>
              <a:t>MobaXterm</a:t>
            </a:r>
            <a:r>
              <a:rPr lang="en-GB" dirty="0"/>
              <a:t>, </a:t>
            </a:r>
            <a:r>
              <a:rPr lang="en-GB" dirty="0" err="1"/>
              <a:t>Powershell</a:t>
            </a:r>
            <a:r>
              <a:rPr lang="en-GB" dirty="0"/>
              <a:t> or PuTTY. Start a new SSH session and set login.nemo.thecrick.org as host, your Crick username</a:t>
            </a:r>
          </a:p>
          <a:p>
            <a:pPr lvl="2"/>
            <a:r>
              <a:rPr lang="en-GB" dirty="0"/>
              <a:t>For Mac/Linux simply open a terminal and use the following:</a:t>
            </a:r>
            <a:br>
              <a:rPr lang="en-GB" dirty="0"/>
            </a:br>
            <a:r>
              <a:rPr lang="en-GB" dirty="0" err="1"/>
              <a:t>ssh</a:t>
            </a:r>
            <a:r>
              <a:rPr lang="en-GB" dirty="0"/>
              <a:t> –</a:t>
            </a:r>
            <a:r>
              <a:rPr lang="en-GB" dirty="0" err="1"/>
              <a:t>i</a:t>
            </a:r>
            <a:r>
              <a:rPr lang="en-GB" dirty="0"/>
              <a:t> $HOME/.</a:t>
            </a:r>
            <a:r>
              <a:rPr lang="en-GB" dirty="0" err="1"/>
              <a:t>ssh</a:t>
            </a:r>
            <a:r>
              <a:rPr lang="en-GB" dirty="0"/>
              <a:t>/</a:t>
            </a:r>
            <a:r>
              <a:rPr lang="en-GB" dirty="0" err="1"/>
              <a:t>id_rsa</a:t>
            </a:r>
            <a:r>
              <a:rPr lang="en-GB" dirty="0"/>
              <a:t> </a:t>
            </a:r>
            <a:r>
              <a:rPr lang="en-GB" dirty="0">
                <a:hlinkClick r:id="rId3"/>
              </a:rPr>
              <a:t>username@login.nemo.thecrick.org</a:t>
            </a:r>
            <a:endParaRPr lang="en-US" dirty="0"/>
          </a:p>
          <a:p>
            <a:pPr marL="0" indent="0">
              <a:buNone/>
            </a:pPr>
            <a:r>
              <a:rPr lang="en-US" dirty="0"/>
              <a:t>Important:</a:t>
            </a:r>
          </a:p>
          <a:p>
            <a:pPr marL="0" indent="0">
              <a:buNone/>
            </a:pPr>
            <a:r>
              <a:rPr lang="en-GB" dirty="0"/>
              <a:t>Never share any credentials or the private part of an SSH key. Try to use different keys for different systems and always password protect them. Use SSH agent and password manager for convenience.</a:t>
            </a:r>
            <a:endParaRPr lang="en-US" dirty="0"/>
          </a:p>
          <a:p>
            <a:endParaRPr lang="en-US" dirty="0"/>
          </a:p>
        </p:txBody>
      </p:sp>
      <p:sp>
        <p:nvSpPr>
          <p:cNvPr id="4" name="Slide Number Placeholder 3">
            <a:extLst>
              <a:ext uri="{FF2B5EF4-FFF2-40B4-BE49-F238E27FC236}">
                <a16:creationId xmlns:a16="http://schemas.microsoft.com/office/drawing/2014/main" id="{43EDDA27-26F4-8247-A73C-877D11E5CE2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5</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2232147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215-3AF0-6E47-B356-3441F474D1AD}"/>
              </a:ext>
            </a:extLst>
          </p:cNvPr>
          <p:cNvSpPr>
            <a:spLocks noGrp="1"/>
          </p:cNvSpPr>
          <p:nvPr>
            <p:ph type="title"/>
          </p:nvPr>
        </p:nvSpPr>
        <p:spPr/>
        <p:txBody>
          <a:bodyPr/>
          <a:lstStyle/>
          <a:p>
            <a:r>
              <a:rPr lang="en-GB" dirty="0"/>
              <a:t>OnDemand overview and basics</a:t>
            </a:r>
            <a:endParaRPr lang="en-US" dirty="0"/>
          </a:p>
        </p:txBody>
      </p:sp>
      <p:sp>
        <p:nvSpPr>
          <p:cNvPr id="3" name="Content Placeholder 2">
            <a:extLst>
              <a:ext uri="{FF2B5EF4-FFF2-40B4-BE49-F238E27FC236}">
                <a16:creationId xmlns:a16="http://schemas.microsoft.com/office/drawing/2014/main" id="{94AD76CB-870B-C341-B56E-2F8BD1E29AEE}"/>
              </a:ext>
            </a:extLst>
          </p:cNvPr>
          <p:cNvSpPr>
            <a:spLocks noGrp="1"/>
          </p:cNvSpPr>
          <p:nvPr>
            <p:ph idx="1"/>
          </p:nvPr>
        </p:nvSpPr>
        <p:spPr/>
        <p:txBody>
          <a:bodyPr/>
          <a:lstStyle/>
          <a:p>
            <a:pPr marL="342900" indent="-342900"/>
            <a:r>
              <a:rPr lang="en-GB" b="0" dirty="0"/>
              <a:t>OnDemand is a web portal for access to HPC resources on CAMP</a:t>
            </a:r>
          </a:p>
          <a:p>
            <a:pPr marL="342900" indent="-342900"/>
            <a:r>
              <a:rPr lang="en-GB" b="0" dirty="0"/>
              <a:t>Provides:</a:t>
            </a:r>
          </a:p>
          <a:p>
            <a:pPr marL="702900" lvl="2" indent="-342900"/>
            <a:r>
              <a:rPr lang="en-GB" dirty="0"/>
              <a:t>Shell access</a:t>
            </a:r>
          </a:p>
          <a:p>
            <a:pPr marL="702900" lvl="2" indent="-342900"/>
            <a:r>
              <a:rPr lang="en-GB" b="0" dirty="0"/>
              <a:t>File manager – currently limited to personal home directory</a:t>
            </a:r>
          </a:p>
          <a:p>
            <a:pPr marL="702900" lvl="2" indent="-342900"/>
            <a:r>
              <a:rPr lang="en-GB" dirty="0"/>
              <a:t>Interactive apps</a:t>
            </a:r>
            <a:endParaRPr lang="en-US" dirty="0"/>
          </a:p>
          <a:p>
            <a:pPr marL="702900" lvl="2" indent="-342900"/>
            <a:r>
              <a:rPr lang="en-US" dirty="0"/>
              <a:t>Queue listing/job management</a:t>
            </a:r>
          </a:p>
          <a:p>
            <a:pPr marL="343875" lvl="1" indent="-342900"/>
            <a:r>
              <a:rPr lang="en-US" dirty="0"/>
              <a:t>The interface has two main components:</a:t>
            </a:r>
          </a:p>
          <a:p>
            <a:pPr marL="702900" lvl="2" indent="-342900"/>
            <a:r>
              <a:rPr lang="en-US" dirty="0"/>
              <a:t>The main window</a:t>
            </a:r>
          </a:p>
          <a:p>
            <a:pPr marL="702900" lvl="2" indent="-342900"/>
            <a:r>
              <a:rPr lang="en-US" dirty="0"/>
              <a:t>The dashboard</a:t>
            </a:r>
          </a:p>
          <a:p>
            <a:pPr marL="702900" lvl="2" indent="-342900"/>
            <a:endParaRPr lang="en-US" dirty="0"/>
          </a:p>
          <a:p>
            <a:pPr marL="343875" lvl="1" indent="-342900"/>
            <a:endParaRPr lang="en-GB" dirty="0"/>
          </a:p>
        </p:txBody>
      </p:sp>
      <p:sp>
        <p:nvSpPr>
          <p:cNvPr id="4" name="Slide Number Placeholder 3">
            <a:extLst>
              <a:ext uri="{FF2B5EF4-FFF2-40B4-BE49-F238E27FC236}">
                <a16:creationId xmlns:a16="http://schemas.microsoft.com/office/drawing/2014/main" id="{73AD423E-5DBD-8043-8C6D-3700ACFC89FF}"/>
              </a:ext>
            </a:extLst>
          </p:cNvPr>
          <p:cNvSpPr>
            <a:spLocks noGrp="1"/>
          </p:cNvSpPr>
          <p:nvPr>
            <p:ph type="sldNum" sz="quarter" idx="12"/>
          </p:nvPr>
        </p:nvSpPr>
        <p:spPr/>
        <p:txBody>
          <a:bodyPr/>
          <a:lstStyle/>
          <a:p>
            <a:fld id="{D19B3434-7E09-465F-A694-A86E7D543F5E}" type="slidenum">
              <a:rPr lang="en-GB">
                <a:solidFill>
                  <a:srgbClr val="000000"/>
                </a:solidFill>
                <a:latin typeface="Trebuchet MS" panose="020B0603020202020204"/>
              </a:rPr>
              <a:pPr/>
              <a:t>6</a:t>
            </a:fld>
            <a:endParaRPr lang="en-GB" dirty="0">
              <a:solidFill>
                <a:srgbClr val="000000"/>
              </a:solidFill>
              <a:latin typeface="Trebuchet MS" panose="020B0603020202020204"/>
            </a:endParaRPr>
          </a:p>
        </p:txBody>
      </p:sp>
    </p:spTree>
    <p:extLst>
      <p:ext uri="{BB962C8B-B14F-4D97-AF65-F5344CB8AC3E}">
        <p14:creationId xmlns:p14="http://schemas.microsoft.com/office/powerpoint/2010/main" val="2831674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FB9586-AC4A-9646-BC4E-B37D2BBB2A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sp>
        <p:nvSpPr>
          <p:cNvPr id="6" name="Title 1">
            <a:extLst>
              <a:ext uri="{FF2B5EF4-FFF2-40B4-BE49-F238E27FC236}">
                <a16:creationId xmlns:a16="http://schemas.microsoft.com/office/drawing/2014/main" id="{0C0705A1-2DBF-4235-A4C1-1FB43341CE59}"/>
              </a:ext>
            </a:extLst>
          </p:cNvPr>
          <p:cNvSpPr>
            <a:spLocks noGrp="1"/>
          </p:cNvSpPr>
          <p:nvPr>
            <p:ph type="title"/>
          </p:nvPr>
        </p:nvSpPr>
        <p:spPr>
          <a:xfrm>
            <a:off x="480000" y="360000"/>
            <a:ext cx="9024739" cy="900000"/>
          </a:xfrm>
        </p:spPr>
        <p:txBody>
          <a:bodyPr/>
          <a:lstStyle/>
          <a:p>
            <a:r>
              <a:rPr lang="en-US" dirty="0"/>
              <a:t>NEMO OnDemand</a:t>
            </a:r>
          </a:p>
        </p:txBody>
      </p:sp>
      <p:grpSp>
        <p:nvGrpSpPr>
          <p:cNvPr id="7" name="Group 6">
            <a:extLst>
              <a:ext uri="{FF2B5EF4-FFF2-40B4-BE49-F238E27FC236}">
                <a16:creationId xmlns:a16="http://schemas.microsoft.com/office/drawing/2014/main" id="{35292E4E-4BBB-4F17-8287-D454B1428601}"/>
              </a:ext>
            </a:extLst>
          </p:cNvPr>
          <p:cNvGrpSpPr/>
          <p:nvPr/>
        </p:nvGrpSpPr>
        <p:grpSpPr>
          <a:xfrm>
            <a:off x="1703512" y="1938915"/>
            <a:ext cx="8839742" cy="4442413"/>
            <a:chOff x="4802591" y="1412776"/>
            <a:chExt cx="7164259" cy="3600399"/>
          </a:xfrm>
        </p:grpSpPr>
        <p:grpSp>
          <p:nvGrpSpPr>
            <p:cNvPr id="9" name="Group 8">
              <a:extLst>
                <a:ext uri="{FF2B5EF4-FFF2-40B4-BE49-F238E27FC236}">
                  <a16:creationId xmlns:a16="http://schemas.microsoft.com/office/drawing/2014/main" id="{482B48BB-B5D6-46F9-BD39-5723B9B8B0D5}"/>
                </a:ext>
              </a:extLst>
            </p:cNvPr>
            <p:cNvGrpSpPr/>
            <p:nvPr/>
          </p:nvGrpSpPr>
          <p:grpSpPr>
            <a:xfrm>
              <a:off x="4802591" y="1412776"/>
              <a:ext cx="7164259" cy="475217"/>
              <a:chOff x="4802591" y="1412776"/>
              <a:chExt cx="7164259" cy="475217"/>
            </a:xfrm>
          </p:grpSpPr>
          <p:pic>
            <p:nvPicPr>
              <p:cNvPr id="12" name="Picture 11">
                <a:extLst>
                  <a:ext uri="{FF2B5EF4-FFF2-40B4-BE49-F238E27FC236}">
                    <a16:creationId xmlns:a16="http://schemas.microsoft.com/office/drawing/2014/main" id="{14E344A3-26C0-4D05-A390-C5D23B1FD694}"/>
                  </a:ext>
                </a:extLst>
              </p:cNvPr>
              <p:cNvPicPr>
                <a:picLocks noChangeAspect="1"/>
              </p:cNvPicPr>
              <p:nvPr/>
            </p:nvPicPr>
            <p:blipFill>
              <a:blip r:embed="rId2"/>
              <a:stretch>
                <a:fillRect/>
              </a:stretch>
            </p:blipFill>
            <p:spPr>
              <a:xfrm>
                <a:off x="4802591" y="1412776"/>
                <a:ext cx="7164259" cy="47521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763EF30-E5DC-4815-95FC-1F59572E8D68}"/>
                  </a:ext>
                </a:extLst>
              </p:cNvPr>
              <p:cNvPicPr>
                <a:picLocks noChangeAspect="1"/>
              </p:cNvPicPr>
              <p:nvPr/>
            </p:nvPicPr>
            <p:blipFill>
              <a:blip r:embed="rId3"/>
              <a:stretch>
                <a:fillRect/>
              </a:stretch>
            </p:blipFill>
            <p:spPr>
              <a:xfrm>
                <a:off x="8642394" y="1414291"/>
                <a:ext cx="1584176" cy="473700"/>
              </a:xfrm>
              <a:prstGeom prst="rect">
                <a:avLst/>
              </a:prstGeom>
            </p:spPr>
          </p:pic>
        </p:grpSp>
        <p:pic>
          <p:nvPicPr>
            <p:cNvPr id="11" name="Picture 10">
              <a:extLst>
                <a:ext uri="{FF2B5EF4-FFF2-40B4-BE49-F238E27FC236}">
                  <a16:creationId xmlns:a16="http://schemas.microsoft.com/office/drawing/2014/main" id="{F88E3B35-3D6D-4879-8E7F-09AA92979FEB}"/>
                </a:ext>
              </a:extLst>
            </p:cNvPr>
            <p:cNvPicPr>
              <a:picLocks noChangeAspect="1"/>
            </p:cNvPicPr>
            <p:nvPr/>
          </p:nvPicPr>
          <p:blipFill rotWithShape="1">
            <a:blip r:embed="rId4"/>
            <a:srcRect l="1255" t="13199" r="1"/>
            <a:stretch/>
          </p:blipFill>
          <p:spPr>
            <a:xfrm>
              <a:off x="8645897" y="1887992"/>
              <a:ext cx="1770583" cy="3125183"/>
            </a:xfrm>
            <a:prstGeom prst="rect">
              <a:avLst/>
            </a:prstGeom>
            <a:ln>
              <a:noFill/>
            </a:ln>
            <a:effectLst>
              <a:outerShdw blurRad="292100" dist="139700" dir="2700000" algn="tl" rotWithShape="0">
                <a:srgbClr val="333333">
                  <a:alpha val="65000"/>
                </a:srgbClr>
              </a:outerShdw>
            </a:effectLst>
          </p:spPr>
        </p:pic>
      </p:grpSp>
      <p:cxnSp>
        <p:nvCxnSpPr>
          <p:cNvPr id="10" name="Straight Arrow Connector 9">
            <a:extLst>
              <a:ext uri="{FF2B5EF4-FFF2-40B4-BE49-F238E27FC236}">
                <a16:creationId xmlns:a16="http://schemas.microsoft.com/office/drawing/2014/main" id="{5C1DDD7F-1600-48BA-8A88-01951F8864F1}"/>
              </a:ext>
            </a:extLst>
          </p:cNvPr>
          <p:cNvCxnSpPr>
            <a:cxnSpLocks/>
          </p:cNvCxnSpPr>
          <p:nvPr/>
        </p:nvCxnSpPr>
        <p:spPr>
          <a:xfrm>
            <a:off x="4528368" y="3218106"/>
            <a:ext cx="178346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EDFA899-A524-48DC-8EB7-2275C10E370E}"/>
              </a:ext>
            </a:extLst>
          </p:cNvPr>
          <p:cNvSpPr txBox="1"/>
          <p:nvPr/>
        </p:nvSpPr>
        <p:spPr>
          <a:xfrm>
            <a:off x="425208" y="1363615"/>
            <a:ext cx="68789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rebuchet MS" panose="020B0603020202020204"/>
                <a:ea typeface="+mn-ea"/>
                <a:cs typeface="+mn-cs"/>
              </a:rPr>
              <a:t>https://ondemand.nemo.thecrick.org/</a:t>
            </a:r>
          </a:p>
        </p:txBody>
      </p:sp>
    </p:spTree>
    <p:extLst>
      <p:ext uri="{BB962C8B-B14F-4D97-AF65-F5344CB8AC3E}">
        <p14:creationId xmlns:p14="http://schemas.microsoft.com/office/powerpoint/2010/main" val="1952668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FB9586-AC4A-9646-BC4E-B37D2BBB2A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sp>
        <p:nvSpPr>
          <p:cNvPr id="6" name="Title 1">
            <a:extLst>
              <a:ext uri="{FF2B5EF4-FFF2-40B4-BE49-F238E27FC236}">
                <a16:creationId xmlns:a16="http://schemas.microsoft.com/office/drawing/2014/main" id="{0C0705A1-2DBF-4235-A4C1-1FB43341CE59}"/>
              </a:ext>
            </a:extLst>
          </p:cNvPr>
          <p:cNvSpPr>
            <a:spLocks noGrp="1"/>
          </p:cNvSpPr>
          <p:nvPr>
            <p:ph type="title"/>
          </p:nvPr>
        </p:nvSpPr>
        <p:spPr>
          <a:xfrm>
            <a:off x="480000" y="360000"/>
            <a:ext cx="9024739" cy="900000"/>
          </a:xfrm>
        </p:spPr>
        <p:txBody>
          <a:bodyPr/>
          <a:lstStyle/>
          <a:p>
            <a:r>
              <a:rPr lang="en-US" dirty="0"/>
              <a:t>Staring jobs on NEMO</a:t>
            </a:r>
          </a:p>
        </p:txBody>
      </p:sp>
      <p:pic>
        <p:nvPicPr>
          <p:cNvPr id="27" name="Content Placeholder 26">
            <a:extLst>
              <a:ext uri="{FF2B5EF4-FFF2-40B4-BE49-F238E27FC236}">
                <a16:creationId xmlns:a16="http://schemas.microsoft.com/office/drawing/2014/main" id="{6DC7C3BB-E6FD-4A1E-BD7D-C2E2AD9A156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27194" y="976079"/>
            <a:ext cx="4536505" cy="572504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6A507FDA-65BA-4FA3-97E1-B45046554395}"/>
              </a:ext>
            </a:extLst>
          </p:cNvPr>
          <p:cNvSpPr/>
          <p:nvPr/>
        </p:nvSpPr>
        <p:spPr>
          <a:xfrm>
            <a:off x="927194" y="1876078"/>
            <a:ext cx="4536505" cy="6888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2E3F7337-8FD3-4F03-BF58-D574F9415584}"/>
              </a:ext>
            </a:extLst>
          </p:cNvPr>
          <p:cNvSpPr/>
          <p:nvPr/>
        </p:nvSpPr>
        <p:spPr>
          <a:xfrm>
            <a:off x="927194" y="3944189"/>
            <a:ext cx="4536505" cy="6888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324DFEF1-E6C1-49F4-95E8-795E20D72A1F}"/>
              </a:ext>
            </a:extLst>
          </p:cNvPr>
          <p:cNvSpPr/>
          <p:nvPr/>
        </p:nvSpPr>
        <p:spPr>
          <a:xfrm>
            <a:off x="911422" y="6021288"/>
            <a:ext cx="4536505" cy="6888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pic>
        <p:nvPicPr>
          <p:cNvPr id="17" name="Picture 16">
            <a:extLst>
              <a:ext uri="{FF2B5EF4-FFF2-40B4-BE49-F238E27FC236}">
                <a16:creationId xmlns:a16="http://schemas.microsoft.com/office/drawing/2014/main" id="{F51A8836-0C52-4714-B646-B30823832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048" y="1944301"/>
            <a:ext cx="4536505" cy="141257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E45E49EC-03A8-40A9-B1B3-665DD2299689}"/>
              </a:ext>
            </a:extLst>
          </p:cNvPr>
          <p:cNvSpPr/>
          <p:nvPr/>
        </p:nvSpPr>
        <p:spPr>
          <a:xfrm>
            <a:off x="6550907" y="1902008"/>
            <a:ext cx="1993366" cy="327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8C037724-28F7-4A7F-8A94-2C77B0CCB36F}"/>
              </a:ext>
            </a:extLst>
          </p:cNvPr>
          <p:cNvPicPr>
            <a:picLocks noChangeAspect="1"/>
          </p:cNvPicPr>
          <p:nvPr/>
        </p:nvPicPr>
        <p:blipFill>
          <a:blip r:embed="rId5"/>
          <a:stretch>
            <a:fillRect/>
          </a:stretch>
        </p:blipFill>
        <p:spPr>
          <a:xfrm>
            <a:off x="6528047" y="3848886"/>
            <a:ext cx="4536505" cy="101029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B3A24E0-23EE-4709-8443-9A7FC98CFBF9}"/>
              </a:ext>
            </a:extLst>
          </p:cNvPr>
          <p:cNvSpPr txBox="1"/>
          <p:nvPr/>
        </p:nvSpPr>
        <p:spPr>
          <a:xfrm>
            <a:off x="6528047" y="3936981"/>
            <a:ext cx="25922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srgbClr val="FF0000"/>
                </a:solidFill>
                <a:latin typeface="Trebuchet MS" panose="020B0603020202020204"/>
              </a:rPr>
              <a:t>ondemand</a:t>
            </a:r>
            <a:endParaRPr kumimoji="0" lang="en-GB" sz="18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813819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DC3994-30E5-457A-B748-0769EF1D20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B3434-7E09-465F-A694-A86E7D543F5E}" type="slidenum">
              <a:rPr kumimoji="0" lang="en-GB" sz="1000" b="0" i="0" u="none" strike="noStrike" kern="1200" cap="none" spc="0" normalizeH="0" baseline="0" noProof="0" smtClean="0">
                <a:ln>
                  <a:noFill/>
                </a:ln>
                <a:solidFill>
                  <a:srgbClr val="000000"/>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none" spc="0" normalizeH="0" baseline="0" noProof="0" dirty="0">
              <a:ln>
                <a:noFill/>
              </a:ln>
              <a:solidFill>
                <a:srgbClr val="000000"/>
              </a:solidFill>
              <a:effectLst/>
              <a:uLnTx/>
              <a:uFillTx/>
              <a:latin typeface="Trebuchet MS" panose="020B0603020202020204"/>
              <a:ea typeface="+mn-ea"/>
              <a:cs typeface="+mn-cs"/>
            </a:endParaRPr>
          </a:p>
        </p:txBody>
      </p:sp>
      <p:sp>
        <p:nvSpPr>
          <p:cNvPr id="5" name="Content Placeholder 4">
            <a:extLst>
              <a:ext uri="{FF2B5EF4-FFF2-40B4-BE49-F238E27FC236}">
                <a16:creationId xmlns:a16="http://schemas.microsoft.com/office/drawing/2014/main" id="{8461F56E-66CD-4F0F-A0F3-4C3D8B086AF5}"/>
              </a:ext>
            </a:extLst>
          </p:cNvPr>
          <p:cNvSpPr>
            <a:spLocks noGrp="1"/>
          </p:cNvSpPr>
          <p:nvPr>
            <p:ph idx="13"/>
          </p:nvPr>
        </p:nvSpPr>
        <p:spPr/>
        <p:txBody>
          <a:bodyPr/>
          <a:lstStyle/>
          <a:p>
            <a:endParaRPr lang="en-GB"/>
          </a:p>
        </p:txBody>
      </p:sp>
      <p:sp>
        <p:nvSpPr>
          <p:cNvPr id="6" name="Title 1">
            <a:extLst>
              <a:ext uri="{FF2B5EF4-FFF2-40B4-BE49-F238E27FC236}">
                <a16:creationId xmlns:a16="http://schemas.microsoft.com/office/drawing/2014/main" id="{702E705E-7B03-4BA2-9127-F12C7C25EB86}"/>
              </a:ext>
            </a:extLst>
          </p:cNvPr>
          <p:cNvSpPr>
            <a:spLocks noGrp="1"/>
          </p:cNvSpPr>
          <p:nvPr>
            <p:ph type="title"/>
          </p:nvPr>
        </p:nvSpPr>
        <p:spPr>
          <a:xfrm>
            <a:off x="480000" y="360000"/>
            <a:ext cx="9024739" cy="900000"/>
          </a:xfrm>
        </p:spPr>
        <p:txBody>
          <a:bodyPr/>
          <a:lstStyle/>
          <a:p>
            <a:r>
              <a:rPr lang="en-US" dirty="0"/>
              <a:t>Staring jobs on NEMO</a:t>
            </a:r>
          </a:p>
        </p:txBody>
      </p:sp>
      <p:pic>
        <p:nvPicPr>
          <p:cNvPr id="7" name="Picture 6">
            <a:extLst>
              <a:ext uri="{FF2B5EF4-FFF2-40B4-BE49-F238E27FC236}">
                <a16:creationId xmlns:a16="http://schemas.microsoft.com/office/drawing/2014/main" id="{5065F471-28D6-4538-B43F-1F544A19BD4C}"/>
              </a:ext>
            </a:extLst>
          </p:cNvPr>
          <p:cNvPicPr>
            <a:picLocks noChangeAspect="1"/>
          </p:cNvPicPr>
          <p:nvPr/>
        </p:nvPicPr>
        <p:blipFill rotWithShape="1">
          <a:blip r:embed="rId2">
            <a:extLst>
              <a:ext uri="{28A0092B-C50C-407E-A947-70E740481C1C}">
                <a14:useLocalDpi xmlns:a14="http://schemas.microsoft.com/office/drawing/2010/main" val="0"/>
              </a:ext>
            </a:extLst>
          </a:blip>
          <a:srcRect t="1730"/>
          <a:stretch/>
        </p:blipFill>
        <p:spPr>
          <a:xfrm>
            <a:off x="1866117" y="1340768"/>
            <a:ext cx="8526065" cy="4587133"/>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CD502225-062E-4FDC-A62A-DCE920976CD9}"/>
              </a:ext>
            </a:extLst>
          </p:cNvPr>
          <p:cNvCxnSpPr>
            <a:cxnSpLocks/>
          </p:cNvCxnSpPr>
          <p:nvPr/>
        </p:nvCxnSpPr>
        <p:spPr>
          <a:xfrm flipH="1">
            <a:off x="4452309" y="620688"/>
            <a:ext cx="1080120" cy="7920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C994EF7-2909-4D20-86F5-25BA906809EB}"/>
              </a:ext>
            </a:extLst>
          </p:cNvPr>
          <p:cNvCxnSpPr/>
          <p:nvPr/>
        </p:nvCxnSpPr>
        <p:spPr>
          <a:xfrm>
            <a:off x="3791744" y="1800000"/>
            <a:ext cx="10801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D9AE96F-D0E4-4988-86C3-33EA2F9DB3F1}"/>
              </a:ext>
            </a:extLst>
          </p:cNvPr>
          <p:cNvSpPr txBox="1"/>
          <p:nvPr/>
        </p:nvSpPr>
        <p:spPr>
          <a:xfrm>
            <a:off x="5571801" y="341586"/>
            <a:ext cx="32278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707173"/>
                </a:solidFill>
                <a:effectLst/>
                <a:uLnTx/>
                <a:uFillTx/>
                <a:latin typeface="Trebuchet MS" panose="020B0603020202020204"/>
                <a:ea typeface="+mn-ea"/>
                <a:cs typeface="+mn-cs"/>
              </a:rPr>
              <a:t>Job ID</a:t>
            </a:r>
          </a:p>
        </p:txBody>
      </p:sp>
      <p:cxnSp>
        <p:nvCxnSpPr>
          <p:cNvPr id="15" name="Straight Arrow Connector 14">
            <a:extLst>
              <a:ext uri="{FF2B5EF4-FFF2-40B4-BE49-F238E27FC236}">
                <a16:creationId xmlns:a16="http://schemas.microsoft.com/office/drawing/2014/main" id="{B1856A5D-E14A-4B1C-A6D0-FC17AFEC2B8E}"/>
              </a:ext>
            </a:extLst>
          </p:cNvPr>
          <p:cNvCxnSpPr>
            <a:cxnSpLocks/>
          </p:cNvCxnSpPr>
          <p:nvPr/>
        </p:nvCxnSpPr>
        <p:spPr>
          <a:xfrm flipH="1" flipV="1">
            <a:off x="4452309" y="5531858"/>
            <a:ext cx="1080120" cy="7054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A791868-03A3-4FCF-8B86-DC4C4AB540E1}"/>
              </a:ext>
            </a:extLst>
          </p:cNvPr>
          <p:cNvSpPr txBox="1"/>
          <p:nvPr/>
        </p:nvSpPr>
        <p:spPr>
          <a:xfrm>
            <a:off x="5595286" y="6187078"/>
            <a:ext cx="32278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707173"/>
                </a:solidFill>
                <a:effectLst/>
                <a:uLnTx/>
                <a:uFillTx/>
                <a:latin typeface="Trebuchet MS" panose="020B0603020202020204"/>
                <a:ea typeface="+mn-ea"/>
                <a:cs typeface="+mn-cs"/>
              </a:rPr>
              <a:t>Click to start</a:t>
            </a:r>
          </a:p>
        </p:txBody>
      </p:sp>
      <p:cxnSp>
        <p:nvCxnSpPr>
          <p:cNvPr id="18" name="Straight Arrow Connector 17">
            <a:extLst>
              <a:ext uri="{FF2B5EF4-FFF2-40B4-BE49-F238E27FC236}">
                <a16:creationId xmlns:a16="http://schemas.microsoft.com/office/drawing/2014/main" id="{CD1263B0-C555-4FDF-97C4-696F9E7E9DE0}"/>
              </a:ext>
            </a:extLst>
          </p:cNvPr>
          <p:cNvCxnSpPr>
            <a:cxnSpLocks/>
          </p:cNvCxnSpPr>
          <p:nvPr/>
        </p:nvCxnSpPr>
        <p:spPr>
          <a:xfrm flipH="1">
            <a:off x="5856001" y="3281607"/>
            <a:ext cx="13532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79D4CA5-9397-4195-A6AF-E85C86DB26EC}"/>
              </a:ext>
            </a:extLst>
          </p:cNvPr>
          <p:cNvSpPr txBox="1"/>
          <p:nvPr/>
        </p:nvSpPr>
        <p:spPr>
          <a:xfrm>
            <a:off x="7209219" y="3081552"/>
            <a:ext cx="32278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707173"/>
                </a:solidFill>
                <a:effectLst/>
                <a:uLnTx/>
                <a:uFillTx/>
                <a:latin typeface="Trebuchet MS" panose="020B0603020202020204"/>
                <a:ea typeface="+mn-ea"/>
                <a:cs typeface="+mn-cs"/>
              </a:rPr>
              <a:t>Time until job </a:t>
            </a:r>
            <a:r>
              <a:rPr kumimoji="0" lang="en-GB" sz="2000" b="0" i="0" u="none" strike="noStrike" kern="1200" cap="none" spc="0" normalizeH="0" baseline="0" noProof="0" dirty="0">
                <a:ln>
                  <a:noFill/>
                </a:ln>
                <a:solidFill>
                  <a:srgbClr val="FF0000"/>
                </a:solidFill>
                <a:effectLst/>
                <a:uLnTx/>
                <a:uFillTx/>
                <a:latin typeface="Trebuchet MS" panose="020B0603020202020204"/>
                <a:ea typeface="+mn-ea"/>
                <a:cs typeface="+mn-cs"/>
              </a:rPr>
              <a:t>DIES</a:t>
            </a:r>
          </a:p>
        </p:txBody>
      </p:sp>
    </p:spTree>
    <p:extLst>
      <p:ext uri="{BB962C8B-B14F-4D97-AF65-F5344CB8AC3E}">
        <p14:creationId xmlns:p14="http://schemas.microsoft.com/office/powerpoint/2010/main" val="2659691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rick">
      <a:dk1>
        <a:srgbClr val="707173"/>
      </a:dk1>
      <a:lt1>
        <a:srgbClr val="FFFFFF"/>
      </a:lt1>
      <a:dk2>
        <a:srgbClr val="707173"/>
      </a:dk2>
      <a:lt2>
        <a:srgbClr val="FFFFFF"/>
      </a:lt2>
      <a:accent1>
        <a:srgbClr val="000000"/>
      </a:accent1>
      <a:accent2>
        <a:srgbClr val="707173"/>
      </a:accent2>
      <a:accent3>
        <a:srgbClr val="4066AA"/>
      </a:accent3>
      <a:accent4>
        <a:srgbClr val="E3001A"/>
      </a:accent4>
      <a:accent5>
        <a:srgbClr val="BB90BD"/>
      </a:accent5>
      <a:accent6>
        <a:srgbClr val="7AB51D"/>
      </a:accent6>
      <a:hlink>
        <a:srgbClr val="000000"/>
      </a:hlink>
      <a:folHlink>
        <a:srgbClr val="4066AA"/>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rick_presentation_v7 wide" id="{62A58C2B-F212-D749-8B53-D1976119D50A}" vid="{57CD72D4-B618-EB43-B8AA-6B641AD1A10C}"/>
    </a:ext>
  </a:extLst>
</a:theme>
</file>

<file path=ppt/theme/theme2.xml><?xml version="1.0" encoding="utf-8"?>
<a:theme xmlns:a="http://schemas.openxmlformats.org/drawingml/2006/main" name="Office Theme">
  <a:themeElements>
    <a:clrScheme name="Crick">
      <a:dk1>
        <a:srgbClr val="707173"/>
      </a:dk1>
      <a:lt1>
        <a:srgbClr val="FFFFFF"/>
      </a:lt1>
      <a:dk2>
        <a:srgbClr val="707173"/>
      </a:dk2>
      <a:lt2>
        <a:srgbClr val="FFFFFF"/>
      </a:lt2>
      <a:accent1>
        <a:srgbClr val="000000"/>
      </a:accent1>
      <a:accent2>
        <a:srgbClr val="707173"/>
      </a:accent2>
      <a:accent3>
        <a:srgbClr val="4066AA"/>
      </a:accent3>
      <a:accent4>
        <a:srgbClr val="E3001A"/>
      </a:accent4>
      <a:accent5>
        <a:srgbClr val="BB90BD"/>
      </a:accent5>
      <a:accent6>
        <a:srgbClr val="7AB51D"/>
      </a:accent6>
      <a:hlink>
        <a:srgbClr val="000000"/>
      </a:hlink>
      <a:folHlink>
        <a:srgbClr val="4066AA"/>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RICK_powerpoint_template_V3test" id="{067C0B48-5421-F84A-9842-752704E9C145}" vid="{4B461803-7521-3A4E-86A7-BE1CFF7F72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TotalTime>
  <Words>2078</Words>
  <Application>Microsoft Office PowerPoint</Application>
  <PresentationFormat>Widescreen</PresentationFormat>
  <Paragraphs>360</Paragraphs>
  <Slides>31</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Arial</vt:lpstr>
      <vt:lpstr>Calibri</vt:lpstr>
      <vt:lpstr>Courier New</vt:lpstr>
      <vt:lpstr>Trebuchet MS</vt:lpstr>
      <vt:lpstr>1_Office Theme</vt:lpstr>
      <vt:lpstr>Office Theme</vt:lpstr>
      <vt:lpstr>Introduction to OnDemand</vt:lpstr>
      <vt:lpstr>PowerPoint Presentation</vt:lpstr>
      <vt:lpstr>NEMO</vt:lpstr>
      <vt:lpstr>Nemo Overview</vt:lpstr>
      <vt:lpstr>Nemo Access</vt:lpstr>
      <vt:lpstr>OnDemand overview and basics</vt:lpstr>
      <vt:lpstr>NEMO OnDemand</vt:lpstr>
      <vt:lpstr>Staring jobs on NEMO</vt:lpstr>
      <vt:lpstr>Staring jobs on NEMO</vt:lpstr>
      <vt:lpstr>Mastering the VNC</vt:lpstr>
      <vt:lpstr>REMEMBER: Nemo is storage too!</vt:lpstr>
      <vt:lpstr>Mastering the terminal</vt:lpstr>
      <vt:lpstr>Command line basics</vt:lpstr>
      <vt:lpstr>Getting to know the terminal</vt:lpstr>
      <vt:lpstr>NEMO’s folder structure</vt:lpstr>
      <vt:lpstr>Soft linking</vt:lpstr>
      <vt:lpstr>Software Modules</vt:lpstr>
      <vt:lpstr>Software Modules</vt:lpstr>
      <vt:lpstr>Exercise 1 (ml)</vt:lpstr>
      <vt:lpstr>Command line basics</vt:lpstr>
      <vt:lpstr>Fiji</vt:lpstr>
      <vt:lpstr>Exercise 2 (pwd, ls, cd, cp, df, cat, less, man)</vt:lpstr>
      <vt:lpstr>Launch Fiji in OnDemand (Exercise 3) </vt:lpstr>
      <vt:lpstr>Anaconda</vt:lpstr>
      <vt:lpstr>Your turn: Soft linking</vt:lpstr>
      <vt:lpstr>Conda initialisation</vt:lpstr>
      <vt:lpstr>Conda with Jupyter in OnDemand</vt:lpstr>
      <vt:lpstr>Understanding the commands</vt:lpstr>
      <vt:lpstr>SLURM</vt:lpstr>
      <vt:lpstr>SLURM commands</vt:lpstr>
      <vt:lpstr>Exercise 4</vt:lpstr>
    </vt:vector>
  </TitlesOfParts>
  <Company>Francis Crick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Fallesen</dc:creator>
  <cp:lastModifiedBy>Todd Fallesen</cp:lastModifiedBy>
  <cp:revision>22</cp:revision>
  <dcterms:created xsi:type="dcterms:W3CDTF">2024-08-29T08:44:52Z</dcterms:created>
  <dcterms:modified xsi:type="dcterms:W3CDTF">2024-09-05T14:12:03Z</dcterms:modified>
</cp:coreProperties>
</file>